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sldIdLst>
    <p:sldId id="256" r:id="rId2"/>
    <p:sldId id="309" r:id="rId3"/>
    <p:sldId id="362" r:id="rId4"/>
    <p:sldId id="310" r:id="rId5"/>
    <p:sldId id="311" r:id="rId6"/>
    <p:sldId id="283" r:id="rId7"/>
    <p:sldId id="284" r:id="rId8"/>
    <p:sldId id="355" r:id="rId9"/>
    <p:sldId id="356" r:id="rId10"/>
    <p:sldId id="351" r:id="rId11"/>
    <p:sldId id="352" r:id="rId12"/>
    <p:sldId id="357" r:id="rId13"/>
    <p:sldId id="320" r:id="rId14"/>
    <p:sldId id="322" r:id="rId15"/>
    <p:sldId id="358" r:id="rId16"/>
    <p:sldId id="327" r:id="rId17"/>
    <p:sldId id="324" r:id="rId18"/>
    <p:sldId id="329" r:id="rId19"/>
    <p:sldId id="330" r:id="rId20"/>
    <p:sldId id="359" r:id="rId21"/>
    <p:sldId id="360" r:id="rId22"/>
    <p:sldId id="331" r:id="rId23"/>
    <p:sldId id="343" r:id="rId24"/>
    <p:sldId id="361" r:id="rId25"/>
    <p:sldId id="344" r:id="rId26"/>
    <p:sldId id="345" r:id="rId27"/>
    <p:sldId id="346" r:id="rId28"/>
    <p:sldId id="337" r:id="rId29"/>
    <p:sldId id="363" r:id="rId30"/>
    <p:sldId id="289" r:id="rId31"/>
    <p:sldId id="332" r:id="rId32"/>
    <p:sldId id="290" r:id="rId33"/>
    <p:sldId id="291" r:id="rId34"/>
    <p:sldId id="265" r:id="rId35"/>
    <p:sldId id="293" r:id="rId36"/>
    <p:sldId id="364" r:id="rId37"/>
    <p:sldId id="295" r:id="rId38"/>
    <p:sldId id="353" r:id="rId39"/>
    <p:sldId id="365" r:id="rId40"/>
    <p:sldId id="300" r:id="rId41"/>
    <p:sldId id="366" r:id="rId42"/>
    <p:sldId id="301" r:id="rId43"/>
    <p:sldId id="303" r:id="rId44"/>
    <p:sldId id="305" r:id="rId45"/>
    <p:sldId id="302" r:id="rId46"/>
    <p:sldId id="333" r:id="rId47"/>
    <p:sldId id="367" r:id="rId48"/>
    <p:sldId id="348" r:id="rId49"/>
    <p:sldId id="34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23232"/>
    <a:srgbClr val="DAEDFF"/>
    <a:srgbClr val="CCDFFF"/>
    <a:srgbClr val="595959"/>
    <a:srgbClr val="5DD345"/>
    <a:srgbClr val="5CD344"/>
    <a:srgbClr val="22232F"/>
    <a:srgbClr val="4B70FF"/>
    <a:srgbClr val="552C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56"/>
    <p:restoredTop sz="94687"/>
  </p:normalViewPr>
  <p:slideViewPr>
    <p:cSldViewPr snapToGrid="0">
      <p:cViewPr varScale="1">
        <p:scale>
          <a:sx n="81" d="100"/>
          <a:sy n="81" d="100"/>
        </p:scale>
        <p:origin x="216" y="7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Thompson" userId="1003000094615CEF@LIVE.COM" providerId="AD" clId="Web-{2A01BCFD-1E79-46BE-B92D-1EDA526B1A5A}"/>
    <pc:docChg chg="addSld modSld sldOrd">
      <pc:chgData name="James Thompson" userId="1003000094615CEF@LIVE.COM" providerId="AD" clId="Web-{2A01BCFD-1E79-46BE-B92D-1EDA526B1A5A}" dt="2018-03-20T21:50:20.048" v="179"/>
      <pc:docMkLst>
        <pc:docMk/>
      </pc:docMkLst>
      <pc:sldChg chg="modSp add ord replId modNotes">
        <pc:chgData name="James Thompson" userId="1003000094615CEF@LIVE.COM" providerId="AD" clId="Web-{2A01BCFD-1E79-46BE-B92D-1EDA526B1A5A}" dt="2018-03-20T21:50:20.048" v="179"/>
        <pc:sldMkLst>
          <pc:docMk/>
          <pc:sldMk cId="2190027421" sldId="367"/>
        </pc:sldMkLst>
        <pc:spChg chg="mod">
          <ac:chgData name="James Thompson" userId="1003000094615CEF@LIVE.COM" providerId="AD" clId="Web-{2A01BCFD-1E79-46BE-B92D-1EDA526B1A5A}" dt="2018-03-20T21:13:23.891" v="23"/>
          <ac:spMkLst>
            <pc:docMk/>
            <pc:sldMk cId="2190027421" sldId="367"/>
            <ac:spMk id="2" creationId="{00000000-0000-0000-0000-000000000000}"/>
          </ac:spMkLst>
        </pc:spChg>
        <pc:spChg chg="mod">
          <ac:chgData name="James Thompson" userId="1003000094615CEF@LIVE.COM" providerId="AD" clId="Web-{2A01BCFD-1E79-46BE-B92D-1EDA526B1A5A}" dt="2018-03-20T21:49:15.065" v="167"/>
          <ac:spMkLst>
            <pc:docMk/>
            <pc:sldMk cId="2190027421" sldId="367"/>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8ACA1C46-6C05-3A40-A8E2-011B5C66D4D6}" type="datetimeFigureOut">
              <a:rPr lang="en-US" smtClean="0"/>
              <a:pPr/>
              <a:t>3/21/18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5104204D-A129-834B-B1A3-84C093EE0EB0}" type="slidenum">
              <a:rPr lang="en-US" smtClean="0"/>
              <a:pPr/>
              <a:t>‹#›</a:t>
            </a:fld>
            <a:endParaRPr lang="en-US"/>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tatista.com/topics/1906/mobile-gamin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statista.com/statistics/234649/percentage-of-us-population-that-play-mobile-gam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ts val="1000"/>
              </a:spcBef>
              <a:buChar char="•"/>
            </a:pPr>
            <a:r>
              <a:rPr lang="en-US" dirty="0"/>
              <a:t>Jessie Haugh is an Accessibility Specialist with Level Access and the Head of Research and Development with the Ablegamers Charity. She enjoys creation of new technology to improve quality of life for gamers with disabilities.</a:t>
            </a:r>
          </a:p>
          <a:p>
            <a:pPr marL="228600" indent="-228600">
              <a:lnSpc>
                <a:spcPct val="90000"/>
              </a:lnSpc>
              <a:spcBef>
                <a:spcPts val="1000"/>
              </a:spcBef>
              <a:buChar char="•"/>
            </a:pPr>
            <a:r>
              <a:rPr lang="en-US" dirty="0"/>
              <a:t>James Thompson currently works as an Accessibility Consultant with Level Access. He loves the connection with other people he gets when playing multi-player games of all kinds on all platforms.</a:t>
            </a:r>
          </a:p>
          <a:p>
            <a:pPr marL="228600" indent="-228600">
              <a:lnSpc>
                <a:spcPct val="90000"/>
              </a:lnSpc>
              <a:spcBef>
                <a:spcPts val="1000"/>
              </a:spcBef>
              <a:buChar char="•"/>
            </a:pPr>
            <a:endParaRPr lang="en-US" dirty="0">
              <a:solidFill>
                <a:srgbClr val="FFFFFF"/>
              </a:solidFill>
            </a:endParaRPr>
          </a:p>
          <a:p>
            <a:endParaRPr lang="en-US" dirty="0">
              <a:solidFill>
                <a:srgbClr val="FFFFFF"/>
              </a:solidFill>
            </a:endParaRPr>
          </a:p>
          <a:p>
            <a:endParaRPr lang="en-US" dirty="0">
              <a:latin typeface="Calibri"/>
            </a:endParaRPr>
          </a:p>
        </p:txBody>
      </p:sp>
      <p:sp>
        <p:nvSpPr>
          <p:cNvPr id="4" name="Slide Number Placeholder 3"/>
          <p:cNvSpPr>
            <a:spLocks noGrp="1"/>
          </p:cNvSpPr>
          <p:nvPr>
            <p:ph type="sldNum" sz="quarter" idx="10"/>
          </p:nvPr>
        </p:nvSpPr>
        <p:spPr/>
        <p:txBody>
          <a:bodyPr/>
          <a:lstStyle/>
          <a:p>
            <a:fld id="{5104204D-A129-834B-B1A3-84C093EE0EB0}" type="slidenum">
              <a:rPr lang="en-US" smtClean="0"/>
              <a:pPr/>
              <a:t>1</a:t>
            </a:fld>
            <a:endParaRPr lang="en-US"/>
          </a:p>
        </p:txBody>
      </p:sp>
    </p:spTree>
    <p:extLst>
      <p:ext uri="{BB962C8B-B14F-4D97-AF65-F5344CB8AC3E}">
        <p14:creationId xmlns:p14="http://schemas.microsoft.com/office/powerpoint/2010/main" val="371621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Provide link to Includification Guide PDF/Website</a:t>
            </a:r>
          </a:p>
        </p:txBody>
      </p:sp>
      <p:sp>
        <p:nvSpPr>
          <p:cNvPr id="4" name="Slide Number Placeholder 3"/>
          <p:cNvSpPr>
            <a:spLocks noGrp="1"/>
          </p:cNvSpPr>
          <p:nvPr>
            <p:ph type="sldNum" sz="quarter" idx="10"/>
          </p:nvPr>
        </p:nvSpPr>
        <p:spPr/>
        <p:txBody>
          <a:bodyPr/>
          <a:lstStyle/>
          <a:p>
            <a:fld id="{5104204D-A129-834B-B1A3-84C093EE0EB0}" type="slidenum">
              <a:rPr lang="en-US" smtClean="0"/>
              <a:pPr/>
              <a:t>4</a:t>
            </a:fld>
            <a:endParaRPr lang="en-US"/>
          </a:p>
        </p:txBody>
      </p:sp>
    </p:spTree>
    <p:extLst>
      <p:ext uri="{BB962C8B-B14F-4D97-AF65-F5344CB8AC3E}">
        <p14:creationId xmlns:p14="http://schemas.microsoft.com/office/powerpoint/2010/main" val="323400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rPr>
              <a:t>Base level 1: Enemy character is designated by color highlight and a unique marking, indicating that this character is Horde (where the core character is an Alliance character).  Looked like a Christmas tree in a room for the first-time alt text auto generation</a:t>
            </a: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15</a:t>
            </a:fld>
            <a:endParaRPr lang="en-US"/>
          </a:p>
        </p:txBody>
      </p:sp>
    </p:spTree>
    <p:extLst>
      <p:ext uri="{BB962C8B-B14F-4D97-AF65-F5344CB8AC3E}">
        <p14:creationId xmlns:p14="http://schemas.microsoft.com/office/powerpoint/2010/main" val="3292797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JT's note: associated icons are not utilizing demeaning images (I.e. easy = bunny, hard = skull). </a:t>
            </a:r>
          </a:p>
        </p:txBody>
      </p:sp>
      <p:sp>
        <p:nvSpPr>
          <p:cNvPr id="4" name="Slide Number Placeholder 3"/>
          <p:cNvSpPr>
            <a:spLocks noGrp="1"/>
          </p:cNvSpPr>
          <p:nvPr>
            <p:ph type="sldNum" sz="quarter" idx="10"/>
          </p:nvPr>
        </p:nvSpPr>
        <p:spPr/>
        <p:txBody>
          <a:bodyPr/>
          <a:lstStyle/>
          <a:p>
            <a:fld id="{5104204D-A129-834B-B1A3-84C093EE0EB0}" type="slidenum">
              <a:rPr lang="en-US" smtClean="0"/>
              <a:pPr/>
              <a:t>26</a:t>
            </a:fld>
            <a:endParaRPr lang="en-US"/>
          </a:p>
        </p:txBody>
      </p:sp>
    </p:spTree>
    <p:extLst>
      <p:ext uri="{BB962C8B-B14F-4D97-AF65-F5344CB8AC3E}">
        <p14:creationId xmlns:p14="http://schemas.microsoft.com/office/powerpoint/2010/main" val="77110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a:t>
            </a:r>
            <a:r>
              <a:rPr lang="en-US"/>
              <a:t>A screenshot of a cell phone"</a:t>
            </a:r>
            <a:endParaRPr lang="en-US">
              <a:latin typeface="Calibri"/>
            </a:endParaRPr>
          </a:p>
        </p:txBody>
      </p:sp>
      <p:sp>
        <p:nvSpPr>
          <p:cNvPr id="4" name="Slide Number Placeholder 3"/>
          <p:cNvSpPr>
            <a:spLocks noGrp="1"/>
          </p:cNvSpPr>
          <p:nvPr>
            <p:ph type="sldNum" sz="quarter" idx="10"/>
          </p:nvPr>
        </p:nvSpPr>
        <p:spPr/>
        <p:txBody>
          <a:bodyPr/>
          <a:lstStyle/>
          <a:p>
            <a:fld id="{5104204D-A129-834B-B1A3-84C093EE0EB0}" type="slidenum">
              <a:rPr lang="en-US" smtClean="0"/>
              <a:pPr/>
              <a:t>27</a:t>
            </a:fld>
            <a:endParaRPr lang="en-US"/>
          </a:p>
        </p:txBody>
      </p:sp>
    </p:spTree>
    <p:extLst>
      <p:ext uri="{BB962C8B-B14F-4D97-AF65-F5344CB8AC3E}">
        <p14:creationId xmlns:p14="http://schemas.microsoft.com/office/powerpoint/2010/main" val="426751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This means that 2/3rds of this room will admit to playing games on their mobile devices and a few are doing so right now :)</a:t>
            </a:r>
          </a:p>
          <a:p>
            <a:pPr>
              <a:lnSpc>
                <a:spcPct val="90000"/>
              </a:lnSpc>
              <a:spcBef>
                <a:spcPts val="1000"/>
              </a:spcBef>
            </a:pPr>
            <a:endParaRPr lang="en-US"/>
          </a:p>
          <a:p>
            <a:pPr>
              <a:lnSpc>
                <a:spcPct val="90000"/>
              </a:lnSpc>
              <a:spcBef>
                <a:spcPts val="1000"/>
              </a:spcBef>
            </a:pPr>
            <a:r>
              <a:rPr lang="en-US">
                <a:hlinkClick r:id="rId3"/>
              </a:rPr>
              <a:t>https://www.statista.com/topics/1906/mobile-gaming/</a:t>
            </a:r>
            <a:endParaRPr lang="en-US"/>
          </a:p>
          <a:p>
            <a:pPr>
              <a:lnSpc>
                <a:spcPct val="90000"/>
              </a:lnSpc>
              <a:spcBef>
                <a:spcPts val="1000"/>
              </a:spcBef>
            </a:pPr>
            <a:r>
              <a:rPr lang="en-US">
                <a:solidFill>
                  <a:srgbClr val="FFFFFF"/>
                </a:solidFill>
                <a:hlinkClick r:id="rId4"/>
              </a:rPr>
              <a:t>https://www.statista.com/statistics/234649/percentage-of-us-population-that-play-mobile-games/</a:t>
            </a:r>
            <a:endParaRPr lang="en-US"/>
          </a:p>
        </p:txBody>
      </p:sp>
      <p:sp>
        <p:nvSpPr>
          <p:cNvPr id="4" name="Slide Number Placeholder 3"/>
          <p:cNvSpPr>
            <a:spLocks noGrp="1"/>
          </p:cNvSpPr>
          <p:nvPr>
            <p:ph type="sldNum" sz="quarter" idx="10"/>
          </p:nvPr>
        </p:nvSpPr>
        <p:spPr/>
        <p:txBody>
          <a:bodyPr/>
          <a:lstStyle/>
          <a:p>
            <a:fld id="{5104204D-A129-834B-B1A3-84C093EE0EB0}" type="slidenum">
              <a:rPr lang="en-US" smtClean="0"/>
              <a:pPr/>
              <a:t>30</a:t>
            </a:fld>
            <a:endParaRPr lang="en-US"/>
          </a:p>
        </p:txBody>
      </p:sp>
    </p:spTree>
    <p:extLst>
      <p:ext uri="{BB962C8B-B14F-4D97-AF65-F5344CB8AC3E}">
        <p14:creationId xmlns:p14="http://schemas.microsoft.com/office/powerpoint/2010/main" val="341102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Touch - </a:t>
            </a:r>
          </a:p>
        </p:txBody>
      </p:sp>
      <p:sp>
        <p:nvSpPr>
          <p:cNvPr id="4" name="Slide Number Placeholder 3"/>
          <p:cNvSpPr>
            <a:spLocks noGrp="1"/>
          </p:cNvSpPr>
          <p:nvPr>
            <p:ph type="sldNum" sz="quarter" idx="10"/>
          </p:nvPr>
        </p:nvSpPr>
        <p:spPr/>
        <p:txBody>
          <a:bodyPr/>
          <a:lstStyle/>
          <a:p>
            <a:fld id="{5104204D-A129-834B-B1A3-84C093EE0EB0}" type="slidenum">
              <a:rPr lang="en-US" smtClean="0"/>
              <a:pPr/>
              <a:t>31</a:t>
            </a:fld>
            <a:endParaRPr lang="en-US"/>
          </a:p>
        </p:txBody>
      </p:sp>
    </p:spTree>
    <p:extLst>
      <p:ext uri="{BB962C8B-B14F-4D97-AF65-F5344CB8AC3E}">
        <p14:creationId xmlns:p14="http://schemas.microsoft.com/office/powerpoint/2010/main" val="3851835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EA Accessibility Portal where you can get accessibility overviews of EA games, discuss technical issues, and file bug reports</a:t>
            </a:r>
          </a:p>
          <a:p>
            <a:endParaRPr lang="en-US" dirty="0">
              <a:latin typeface="Calibri"/>
              <a:cs typeface="Calibri"/>
            </a:endParaRPr>
          </a:p>
          <a:p>
            <a:r>
              <a:rPr lang="en-US" dirty="0">
                <a:latin typeface="Calibri"/>
                <a:cs typeface="Calibri"/>
              </a:rPr>
              <a:t>Accessibility Reviews and Guides for those who are blind</a:t>
            </a:r>
          </a:p>
          <a:p>
            <a:endParaRPr lang="en-US" dirty="0">
              <a:latin typeface="Calibri"/>
              <a:cs typeface="Calibri"/>
            </a:endParaRPr>
          </a:p>
          <a:p>
            <a:r>
              <a:rPr lang="en-US" dirty="0"/>
              <a:t>An Accessibility plugin for Unity that helps developers make Unity games accessible to screen readers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47</a:t>
            </a:fld>
            <a:endParaRPr lang="en-US"/>
          </a:p>
        </p:txBody>
      </p:sp>
    </p:spTree>
    <p:extLst>
      <p:ext uri="{BB962C8B-B14F-4D97-AF65-F5344CB8AC3E}">
        <p14:creationId xmlns:p14="http://schemas.microsoft.com/office/powerpoint/2010/main" val="363139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5" name="Footer Placeholder 4"/>
          <p:cNvSpPr>
            <a:spLocks noGrp="1"/>
          </p:cNvSpPr>
          <p:nvPr>
            <p:ph type="ftr" sz="quarter" idx="11"/>
          </p:nvPr>
        </p:nvSpPr>
        <p:spPr/>
        <p:txBody>
          <a:bodyPr/>
          <a:lstStyle/>
          <a:p>
            <a:r>
              <a:rPr lang="en-US"/>
              <a:t>Footer ipsum lorem</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cap="all" baseline="0">
                <a:solidFill>
                  <a:srgbClr val="000000"/>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3265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60126"/>
            <a:ext cx="10515600" cy="637198"/>
          </a:xfrm>
        </p:spPr>
        <p:txBody>
          <a:bodyPr anchor="b">
            <a:noAutofit/>
          </a:bodyPr>
          <a:lstStyle>
            <a:lvl1pPr>
              <a:defRPr sz="3600" b="1" i="0" cap="none" normalizeH="0" baseline="0">
                <a:solidFill>
                  <a:srgbClr val="000000"/>
                </a:solidFill>
                <a:latin typeface="Arial Black" charset="0"/>
                <a:ea typeface="Arial Black" charset="0"/>
                <a:cs typeface="Arial Black" charset="0"/>
              </a:defRPr>
            </a:lvl1pPr>
          </a:lstStyle>
          <a:p>
            <a:r>
              <a:rPr lang="en-US"/>
              <a:t>CLICK TO EDIT MASTER TITLE STYLE</a:t>
            </a:r>
          </a:p>
        </p:txBody>
      </p:sp>
      <p:sp>
        <p:nvSpPr>
          <p:cNvPr id="3" name="Content Placeholder 2"/>
          <p:cNvSpPr>
            <a:spLocks noGrp="1"/>
          </p:cNvSpPr>
          <p:nvPr>
            <p:ph idx="1"/>
          </p:nvPr>
        </p:nvSpPr>
        <p:spPr>
          <a:xfrm>
            <a:off x="838200" y="1644161"/>
            <a:ext cx="10515600" cy="4532801"/>
          </a:xfrm>
        </p:spPr>
        <p:txBody>
          <a:bodyPr/>
          <a:lstStyle>
            <a:lvl1pPr>
              <a:spcBef>
                <a:spcPts val="1000"/>
              </a:spcBef>
              <a:buClr>
                <a:srgbClr val="3359EC"/>
              </a:buClr>
              <a:defRPr b="0" i="0">
                <a:solidFill>
                  <a:srgbClr val="000000"/>
                </a:solidFill>
                <a:latin typeface="Arial" charset="0"/>
                <a:ea typeface="Arial" charset="0"/>
                <a:cs typeface="Arial" charset="0"/>
              </a:defRPr>
            </a:lvl1pPr>
            <a:lvl2pPr>
              <a:spcBef>
                <a:spcPts val="1000"/>
              </a:spcBef>
              <a:buClr>
                <a:srgbClr val="3359EC"/>
              </a:buClr>
              <a:defRPr b="0" i="0">
                <a:solidFill>
                  <a:srgbClr val="000000"/>
                </a:solidFill>
                <a:latin typeface="Arial" charset="0"/>
                <a:ea typeface="Arial" charset="0"/>
                <a:cs typeface="Arial" charset="0"/>
              </a:defRPr>
            </a:lvl2pPr>
            <a:lvl3pPr>
              <a:spcBef>
                <a:spcPts val="1000"/>
              </a:spcBef>
              <a:buClr>
                <a:srgbClr val="3359EC"/>
              </a:buClr>
              <a:defRPr b="0" i="0">
                <a:solidFill>
                  <a:srgbClr val="000000"/>
                </a:solidFill>
                <a:latin typeface="Arial" charset="0"/>
                <a:ea typeface="Arial" charset="0"/>
                <a:cs typeface="Arial" charset="0"/>
              </a:defRPr>
            </a:lvl3pPr>
            <a:lvl4pPr>
              <a:spcBef>
                <a:spcPts val="1000"/>
              </a:spcBef>
              <a:buClr>
                <a:srgbClr val="3359EC"/>
              </a:buClr>
              <a:defRPr b="0" i="0">
                <a:solidFill>
                  <a:srgbClr val="000000"/>
                </a:solidFill>
                <a:latin typeface="Arial" charset="0"/>
                <a:ea typeface="Arial" charset="0"/>
                <a:cs typeface="Arial" charset="0"/>
              </a:defRPr>
            </a:lvl4pPr>
            <a:lvl5pPr>
              <a:spcBef>
                <a:spcPts val="1000"/>
              </a:spcBef>
              <a:buClr>
                <a:srgbClr val="3359EC"/>
              </a:buClr>
              <a:defRPr b="0" i="0">
                <a:solidFill>
                  <a:srgbClr val="000000"/>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3"/>
          </p:nvPr>
        </p:nvSpPr>
        <p:spPr>
          <a:xfrm>
            <a:off x="3742592" y="6356349"/>
            <a:ext cx="47068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2" name="Picture 11" descr="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60126"/>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a:t>CLICK TO EDIT MASTER TITLE STYLE</a:t>
            </a:r>
          </a:p>
        </p:txBody>
      </p:sp>
      <p:sp>
        <p:nvSpPr>
          <p:cNvPr id="7" name="Footer Placeholder 4"/>
          <p:cNvSpPr>
            <a:spLocks noGrp="1"/>
          </p:cNvSpPr>
          <p:nvPr>
            <p:ph type="ftr" sz="quarter" idx="3"/>
          </p:nvPr>
        </p:nvSpPr>
        <p:spPr>
          <a:xfrm>
            <a:off x="3739243" y="6356350"/>
            <a:ext cx="47135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descr="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2" name="Title 1"/>
          <p:cNvSpPr>
            <a:spLocks noGrp="1"/>
          </p:cNvSpPr>
          <p:nvPr>
            <p:ph type="title" hasCustomPrompt="1"/>
          </p:nvPr>
        </p:nvSpPr>
        <p:spPr>
          <a:xfrm>
            <a:off x="838200" y="460126"/>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p:nvPr>
        </p:nvSpPr>
        <p:spPr>
          <a:xfrm>
            <a:off x="838200" y="1644161"/>
            <a:ext cx="5140569" cy="4532801"/>
          </a:xfrm>
        </p:spPr>
        <p:txBody>
          <a:bodyPr/>
          <a:lstStyle>
            <a:lvl1pPr>
              <a:spcBef>
                <a:spcPts val="1000"/>
              </a:spcBef>
              <a:buClr>
                <a:srgbClr val="3359EC"/>
              </a:buClr>
              <a:defRPr b="0" i="0">
                <a:solidFill>
                  <a:srgbClr val="000000"/>
                </a:solidFill>
                <a:latin typeface="Arial" charset="0"/>
                <a:ea typeface="Arial" charset="0"/>
                <a:cs typeface="Arial" charset="0"/>
              </a:defRPr>
            </a:lvl1pPr>
            <a:lvl2pPr>
              <a:spcBef>
                <a:spcPts val="1000"/>
              </a:spcBef>
              <a:buClr>
                <a:srgbClr val="3359EC"/>
              </a:buClr>
              <a:defRPr b="0" i="0">
                <a:solidFill>
                  <a:srgbClr val="000000"/>
                </a:solidFill>
                <a:latin typeface="Arial" charset="0"/>
                <a:ea typeface="Arial" charset="0"/>
                <a:cs typeface="Arial" charset="0"/>
              </a:defRPr>
            </a:lvl2pPr>
            <a:lvl3pPr>
              <a:spcBef>
                <a:spcPts val="1000"/>
              </a:spcBef>
              <a:buClr>
                <a:srgbClr val="3359EC"/>
              </a:buClr>
              <a:defRPr b="0" i="0">
                <a:solidFill>
                  <a:srgbClr val="000000"/>
                </a:solidFill>
                <a:latin typeface="Arial" charset="0"/>
                <a:ea typeface="Arial" charset="0"/>
                <a:cs typeface="Arial" charset="0"/>
              </a:defRPr>
            </a:lvl3pPr>
            <a:lvl4pPr>
              <a:spcBef>
                <a:spcPts val="1000"/>
              </a:spcBef>
              <a:buClr>
                <a:srgbClr val="3359EC"/>
              </a:buClr>
              <a:defRPr b="0" i="0">
                <a:solidFill>
                  <a:srgbClr val="000000"/>
                </a:solidFill>
                <a:latin typeface="Arial" charset="0"/>
                <a:ea typeface="Arial" charset="0"/>
                <a:cs typeface="Arial" charset="0"/>
              </a:defRPr>
            </a:lvl4pPr>
            <a:lvl5pPr>
              <a:spcBef>
                <a:spcPts val="1000"/>
              </a:spcBef>
              <a:buClr>
                <a:srgbClr val="3359EC"/>
              </a:buClr>
              <a:defRPr b="0" i="0">
                <a:solidFill>
                  <a:srgbClr val="000000"/>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2"/>
          <p:cNvSpPr>
            <a:spLocks noGrp="1"/>
          </p:cNvSpPr>
          <p:nvPr>
            <p:ph idx="11"/>
          </p:nvPr>
        </p:nvSpPr>
        <p:spPr>
          <a:xfrm>
            <a:off x="6101863" y="1644161"/>
            <a:ext cx="5251938" cy="4532801"/>
          </a:xfrm>
        </p:spPr>
        <p:txBody>
          <a:bodyPr/>
          <a:lstStyle>
            <a:lvl1pPr>
              <a:spcBef>
                <a:spcPts val="1000"/>
              </a:spcBef>
              <a:buClr>
                <a:srgbClr val="3359EC"/>
              </a:buClr>
              <a:defRPr b="0" i="0">
                <a:solidFill>
                  <a:srgbClr val="000000"/>
                </a:solidFill>
                <a:latin typeface="Arial" charset="0"/>
                <a:ea typeface="Arial" charset="0"/>
                <a:cs typeface="Arial" charset="0"/>
              </a:defRPr>
            </a:lvl1pPr>
            <a:lvl2pPr>
              <a:spcBef>
                <a:spcPts val="1000"/>
              </a:spcBef>
              <a:buClr>
                <a:srgbClr val="3359EC"/>
              </a:buClr>
              <a:defRPr b="0" i="0">
                <a:solidFill>
                  <a:srgbClr val="000000"/>
                </a:solidFill>
                <a:latin typeface="Arial" charset="0"/>
                <a:ea typeface="Arial" charset="0"/>
                <a:cs typeface="Arial" charset="0"/>
              </a:defRPr>
            </a:lvl2pPr>
            <a:lvl3pPr>
              <a:spcBef>
                <a:spcPts val="1000"/>
              </a:spcBef>
              <a:buClr>
                <a:srgbClr val="3359EC"/>
              </a:buClr>
              <a:defRPr b="0" i="0">
                <a:solidFill>
                  <a:srgbClr val="000000"/>
                </a:solidFill>
                <a:latin typeface="Arial" charset="0"/>
                <a:ea typeface="Arial" charset="0"/>
                <a:cs typeface="Arial" charset="0"/>
              </a:defRPr>
            </a:lvl3pPr>
            <a:lvl4pPr>
              <a:spcBef>
                <a:spcPts val="1000"/>
              </a:spcBef>
              <a:buClr>
                <a:srgbClr val="3359EC"/>
              </a:buClr>
              <a:defRPr b="0" i="0">
                <a:solidFill>
                  <a:srgbClr val="000000"/>
                </a:solidFill>
                <a:latin typeface="Arial" charset="0"/>
                <a:ea typeface="Arial" charset="0"/>
                <a:cs typeface="Arial" charset="0"/>
              </a:defRPr>
            </a:lvl4pPr>
            <a:lvl5pPr>
              <a:spcBef>
                <a:spcPts val="1000"/>
              </a:spcBef>
              <a:buClr>
                <a:srgbClr val="3359EC"/>
              </a:buClr>
              <a:defRPr b="0" i="0">
                <a:solidFill>
                  <a:srgbClr val="000000"/>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le and Content (WHITE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5" name="Title 1"/>
          <p:cNvSpPr>
            <a:spLocks noGrp="1"/>
          </p:cNvSpPr>
          <p:nvPr>
            <p:ph type="title" hasCustomPrompt="1"/>
          </p:nvPr>
        </p:nvSpPr>
        <p:spPr>
          <a:xfrm>
            <a:off x="838200" y="460126"/>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STYLE</a:t>
            </a:r>
          </a:p>
        </p:txBody>
      </p:sp>
      <p:sp>
        <p:nvSpPr>
          <p:cNvPr id="6" name="Content Placeholder 2"/>
          <p:cNvSpPr>
            <a:spLocks noGrp="1"/>
          </p:cNvSpPr>
          <p:nvPr>
            <p:ph idx="1"/>
          </p:nvPr>
        </p:nvSpPr>
        <p:spPr>
          <a:xfrm>
            <a:off x="838200" y="1948500"/>
            <a:ext cx="4806696" cy="3890280"/>
          </a:xfrm>
        </p:spPr>
        <p:txBody>
          <a:bodyPr/>
          <a:lstStyle>
            <a:lvl1pPr>
              <a:buClr>
                <a:schemeClr val="bg1">
                  <a:lumMod val="95000"/>
                </a:schemeClr>
              </a:buClr>
              <a:defRPr sz="2400" b="0" i="0">
                <a:solidFill>
                  <a:schemeClr val="bg1"/>
                </a:solidFill>
                <a:latin typeface="Arial" charset="0"/>
                <a:ea typeface="Arial" charset="0"/>
                <a:cs typeface="Arial" charset="0"/>
              </a:defRPr>
            </a:lvl1pPr>
            <a:lvl2pPr>
              <a:buClr>
                <a:schemeClr val="bg1">
                  <a:lumMod val="95000"/>
                </a:schemeClr>
              </a:buClr>
              <a:defRPr sz="2000" b="0" i="0">
                <a:solidFill>
                  <a:schemeClr val="bg1"/>
                </a:solidFill>
                <a:latin typeface="Arial" charset="0"/>
                <a:ea typeface="Arial" charset="0"/>
                <a:cs typeface="Arial" charset="0"/>
              </a:defRPr>
            </a:lvl2pPr>
            <a:lvl3pPr>
              <a:buClr>
                <a:schemeClr val="bg1">
                  <a:lumMod val="95000"/>
                </a:schemeClr>
              </a:buClr>
              <a:defRPr sz="1800" b="0" i="0">
                <a:solidFill>
                  <a:schemeClr val="bg1"/>
                </a:solidFill>
                <a:latin typeface="Arial" charset="0"/>
                <a:ea typeface="Arial" charset="0"/>
                <a:cs typeface="Arial" charset="0"/>
              </a:defRPr>
            </a:lvl3pPr>
            <a:lvl4pPr>
              <a:buClr>
                <a:schemeClr val="bg1">
                  <a:lumMod val="95000"/>
                </a:schemeClr>
              </a:buClr>
              <a:defRPr b="0" i="0">
                <a:solidFill>
                  <a:schemeClr val="bg1"/>
                </a:solidFill>
                <a:latin typeface="Arial" charset="0"/>
                <a:ea typeface="Arial" charset="0"/>
                <a:cs typeface="Arial" charset="0"/>
              </a:defRPr>
            </a:lvl4pPr>
            <a:lvl5pPr>
              <a:buClr>
                <a:schemeClr val="bg1">
                  <a:lumMod val="95000"/>
                </a:schemeClr>
              </a:buClr>
              <a:defRPr b="0" i="0">
                <a:solidFill>
                  <a:schemeClr val="bg1"/>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p:cNvSpPr>
            <a:spLocks noGrp="1"/>
          </p:cNvSpPr>
          <p:nvPr>
            <p:ph type="subTitle" idx="12"/>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pic>
        <p:nvPicPr>
          <p:cNvPr id="10" name="Picture 9" descr="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11"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Tree>
    <p:extLst>
      <p:ext uri="{BB962C8B-B14F-4D97-AF65-F5344CB8AC3E}">
        <p14:creationId xmlns:p14="http://schemas.microsoft.com/office/powerpoint/2010/main" val="121909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rgbClr val="323232"/>
                </a:solidFill>
                <a:latin typeface="Arial Black" charset="0"/>
                <a:ea typeface="Arial Black" charset="0"/>
                <a:cs typeface="Arial Black" charset="0"/>
              </a:defRPr>
            </a:lvl1pPr>
          </a:lstStyle>
          <a:p>
            <a:r>
              <a:rPr lang="en-US"/>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chemeClr val="bg1"/>
                </a:solidFill>
                <a:latin typeface="Arial Black" charset="0"/>
                <a:ea typeface="Arial Black" charset="0"/>
                <a:cs typeface="Arial Black" charset="0"/>
              </a:defRPr>
            </a:lvl1pPr>
          </a:lstStyle>
          <a:p>
            <a:r>
              <a:rPr lang="en-US"/>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pic>
        <p:nvPicPr>
          <p:cNvPr id="4" name="Picture 3" descr="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0646198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cap="all" baseline="0">
                <a:solidFill>
                  <a:srgbClr val="22232F"/>
                </a:solidFill>
                <a:latin typeface="Arial Black" charset="0"/>
                <a:ea typeface="Arial Black" charset="0"/>
                <a:cs typeface="Arial Black"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lgn="l">
              <a:defRPr/>
            </a:lvl1pPr>
          </a:lstStyle>
          <a:p>
            <a:fld id="{3FDB74AC-D144-DD42-88B1-786F0F2BF277}" type="slidenum">
              <a:rPr lang="en-US" smtClean="0"/>
              <a:pPr/>
              <a:t>‹#›</a:t>
            </a:fld>
            <a:endParaRPr lang="en-US"/>
          </a:p>
        </p:txBody>
      </p:sp>
      <p:pic>
        <p:nvPicPr>
          <p:cNvPr id="8" name="Picture 7" descr="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4394567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660531" y="6356350"/>
            <a:ext cx="4870938"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2030EA8A-DA75-3443-B9EE-A63E33F4F203}" type="slidenum">
              <a:rPr lang="en-US" smtClean="0"/>
              <a:pPr/>
              <a:t>‹#›</a:t>
            </a:fld>
            <a:endParaRPr lang="en-US"/>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62" r:id="rId5"/>
    <p:sldLayoutId id="2147483651" r:id="rId6"/>
    <p:sldLayoutId id="2147483659" r:id="rId7"/>
    <p:sldLayoutId id="2147483655" r:id="rId8"/>
    <p:sldLayoutId id="2147483657" r:id="rId9"/>
  </p:sldLayoutIdLst>
  <p:hf hdr="0"/>
  <p:txStyles>
    <p:titleStyle>
      <a:lvl1pPr algn="l" defTabSz="914400" rtl="0" eaLnBrk="1" latinLnBrk="0" hangingPunct="1">
        <a:lnSpc>
          <a:spcPct val="90000"/>
        </a:lnSpc>
        <a:spcBef>
          <a:spcPct val="0"/>
        </a:spcBef>
        <a:buNone/>
        <a:defRPr sz="4400" kern="1200">
          <a:solidFill>
            <a:srgbClr val="000000"/>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charset="0"/>
        <a:buChar char="•"/>
        <a:defRPr sz="2800" kern="1200">
          <a:solidFill>
            <a:srgbClr val="000000"/>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charset="0"/>
        <a:buChar char="•"/>
        <a:defRPr sz="2400" kern="1200">
          <a:solidFill>
            <a:srgbClr val="000000"/>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charset="0"/>
        <a:buChar char="•"/>
        <a:defRPr sz="2000" kern="1200">
          <a:solidFill>
            <a:srgbClr val="000000"/>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charset="0"/>
        <a:buChar char="•"/>
        <a:defRPr sz="1800" kern="1200">
          <a:solidFill>
            <a:srgbClr val="000000"/>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charset="0"/>
        <a:buChar char="•"/>
        <a:defRPr sz="1800" kern="1200">
          <a:solidFill>
            <a:srgbClr val="00000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6TCbyoPxVdQ"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NaPmldNVNB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www.ablegamers.org/player-panel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fcc.gov/consumers/guides/21st-century-communications-and-video-accessibility-act-cvaa"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ea.com/abl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assetstore.unity.com/packages/tools/gui/ui-accessibility-plugin-uap-87935" TargetMode="External"/><Relationship Id="rId4" Type="http://schemas.openxmlformats.org/officeDocument/2006/relationships/hyperlink" Target="http://sightlesskombat.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hyperlink" Target="https://www.levelaccess.com/blog/" TargetMode="External"/><Relationship Id="rId3" Type="http://schemas.openxmlformats.org/officeDocument/2006/relationships/hyperlink" Target="mailto:jessie.haugh@levelaccess.com" TargetMode="External"/><Relationship Id="rId7" Type="http://schemas.openxmlformats.org/officeDocument/2006/relationships/hyperlink" Target="https://twitter.com/LevelAccessA11y" TargetMode="External"/><Relationship Id="rId12" Type="http://schemas.openxmlformats.org/officeDocument/2006/relationships/image" Target="../media/image38.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hyperlink" Target="https://www.facebook.com/LevelAccessA11y" TargetMode="External"/><Relationship Id="rId5" Type="http://schemas.openxmlformats.org/officeDocument/2006/relationships/image" Target="../media/image34.jpg"/><Relationship Id="rId10" Type="http://schemas.openxmlformats.org/officeDocument/2006/relationships/image" Target="../media/image37.jpeg"/><Relationship Id="rId4" Type="http://schemas.openxmlformats.org/officeDocument/2006/relationships/hyperlink" Target="mailto:james.thompson@levelaccess.com" TargetMode="External"/><Relationship Id="rId9" Type="http://schemas.openxmlformats.org/officeDocument/2006/relationships/hyperlink" Target="https://www.linkedin.com/company/level-access" TargetMode="External"/><Relationship Id="rId14" Type="http://schemas.openxmlformats.org/officeDocument/2006/relationships/hyperlink" Target="https://www.levelaccess.com/csun18/"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779963" y="977901"/>
            <a:ext cx="7188200" cy="2298700"/>
          </a:xfrm>
        </p:spPr>
        <p:txBody>
          <a:bodyPr anchor="b">
            <a:normAutofit fontScale="90000"/>
          </a:bodyPr>
          <a:lstStyle/>
          <a:p>
            <a:r>
              <a:rPr lang="en-US" b="0" cap="none" dirty="0">
                <a:solidFill>
                  <a:srgbClr val="000000"/>
                </a:solidFill>
              </a:rPr>
              <a:t>Be L33T: Accessibility in Game Development</a:t>
            </a:r>
            <a:endParaRPr lang="en-US" cap="none" dirty="0">
              <a:solidFill>
                <a:srgbClr val="000000"/>
              </a:solidFill>
            </a:endParaRPr>
          </a:p>
        </p:txBody>
      </p:sp>
      <p:sp>
        <p:nvSpPr>
          <p:cNvPr id="6" name="Subtitle 10">
            <a:extLst>
              <a:ext uri="{FF2B5EF4-FFF2-40B4-BE49-F238E27FC236}">
                <a16:creationId xmlns:a16="http://schemas.microsoft.com/office/drawing/2014/main" id="{AF7E72F4-4485-D34B-A77A-2AB1584C60E7}"/>
              </a:ext>
            </a:extLst>
          </p:cNvPr>
          <p:cNvSpPr txBox="1">
            <a:spLocks/>
          </p:cNvSpPr>
          <p:nvPr/>
        </p:nvSpPr>
        <p:spPr>
          <a:xfrm>
            <a:off x="4945650" y="3342806"/>
            <a:ext cx="5888182" cy="1914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rgbClr val="3359EC"/>
              </a:buClr>
              <a:buFont typeface="Arial" charset="0"/>
              <a:buNone/>
              <a:defRPr sz="2400" b="0" i="0" kern="1200">
                <a:solidFill>
                  <a:srgbClr val="323232"/>
                </a:solidFill>
                <a:latin typeface="Arial" charset="0"/>
                <a:ea typeface="Arial" charset="0"/>
                <a:cs typeface="Arial" charset="0"/>
              </a:defRPr>
            </a:lvl1pPr>
            <a:lvl2pPr marL="457200" indent="0" algn="ctr" defTabSz="914400" rtl="0" eaLnBrk="1" latinLnBrk="0" hangingPunct="1">
              <a:lnSpc>
                <a:spcPct val="90000"/>
              </a:lnSpc>
              <a:spcBef>
                <a:spcPts val="500"/>
              </a:spcBef>
              <a:buClr>
                <a:srgbClr val="3359EC"/>
              </a:buClr>
              <a:buFont typeface="Arial" charset="0"/>
              <a:buNone/>
              <a:defRPr sz="2000" kern="1200">
                <a:solidFill>
                  <a:srgbClr val="323232"/>
                </a:solidFill>
                <a:latin typeface="Arial" charset="0"/>
                <a:ea typeface="Arial" charset="0"/>
                <a:cs typeface="Arial" charset="0"/>
              </a:defRPr>
            </a:lvl2pPr>
            <a:lvl3pPr marL="914400" indent="0" algn="ctr" defTabSz="914400" rtl="0" eaLnBrk="1" latinLnBrk="0" hangingPunct="1">
              <a:lnSpc>
                <a:spcPct val="90000"/>
              </a:lnSpc>
              <a:spcBef>
                <a:spcPts val="500"/>
              </a:spcBef>
              <a:buClr>
                <a:srgbClr val="3359EC"/>
              </a:buClr>
              <a:buFont typeface="Arial" charset="0"/>
              <a:buNone/>
              <a:defRPr sz="1800" kern="1200">
                <a:solidFill>
                  <a:srgbClr val="323232"/>
                </a:solidFill>
                <a:latin typeface="Arial" charset="0"/>
                <a:ea typeface="Arial" charset="0"/>
                <a:cs typeface="Arial" charset="0"/>
              </a:defRPr>
            </a:lvl3pPr>
            <a:lvl4pPr marL="1371600" indent="0" algn="ctr" defTabSz="914400" rtl="0" eaLnBrk="1" latinLnBrk="0" hangingPunct="1">
              <a:lnSpc>
                <a:spcPct val="90000"/>
              </a:lnSpc>
              <a:spcBef>
                <a:spcPts val="500"/>
              </a:spcBef>
              <a:buClr>
                <a:srgbClr val="3359EC"/>
              </a:buClr>
              <a:buFont typeface="Arial" charset="0"/>
              <a:buNone/>
              <a:defRPr sz="1600" kern="1200">
                <a:solidFill>
                  <a:srgbClr val="323232"/>
                </a:solidFill>
                <a:latin typeface="Arial" charset="0"/>
                <a:ea typeface="Arial" charset="0"/>
                <a:cs typeface="Arial" charset="0"/>
              </a:defRPr>
            </a:lvl4pPr>
            <a:lvl5pPr marL="1828800" indent="0" algn="ctr" defTabSz="914400" rtl="0" eaLnBrk="1" latinLnBrk="0" hangingPunct="1">
              <a:lnSpc>
                <a:spcPct val="90000"/>
              </a:lnSpc>
              <a:spcBef>
                <a:spcPts val="500"/>
              </a:spcBef>
              <a:buClr>
                <a:srgbClr val="3359EC"/>
              </a:buClr>
              <a:buFont typeface="Arial" charset="0"/>
              <a:buNone/>
              <a:defRPr sz="1600" kern="1200">
                <a:solidFill>
                  <a:srgbClr val="323232"/>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b="1" dirty="0">
                <a:solidFill>
                  <a:srgbClr val="000000"/>
                </a:solidFill>
              </a:rPr>
              <a:t>Presented By</a:t>
            </a:r>
            <a:r>
              <a:rPr lang="en-US" dirty="0">
                <a:solidFill>
                  <a:srgbClr val="000000"/>
                </a:solidFill>
              </a:rPr>
              <a:t>: </a:t>
            </a:r>
          </a:p>
          <a:p>
            <a:r>
              <a:rPr lang="en-US" b="1" dirty="0">
                <a:solidFill>
                  <a:srgbClr val="000000"/>
                </a:solidFill>
              </a:rPr>
              <a:t>Jessie Haugh</a:t>
            </a:r>
            <a:r>
              <a:rPr lang="en-US" dirty="0">
                <a:solidFill>
                  <a:srgbClr val="000000"/>
                </a:solidFill>
              </a:rPr>
              <a:t>, Accessibility Specialist</a:t>
            </a:r>
          </a:p>
          <a:p>
            <a:r>
              <a:rPr lang="en-US" dirty="0">
                <a:solidFill>
                  <a:srgbClr val="000000"/>
                </a:solidFill>
              </a:rPr>
              <a:t> </a:t>
            </a:r>
            <a:r>
              <a:rPr lang="en-US" b="1" dirty="0">
                <a:solidFill>
                  <a:srgbClr val="000000"/>
                </a:solidFill>
              </a:rPr>
              <a:t>James Thompson</a:t>
            </a:r>
            <a:r>
              <a:rPr lang="en-US" dirty="0">
                <a:solidFill>
                  <a:srgbClr val="000000"/>
                </a:solidFill>
              </a:rPr>
              <a:t>, Accessibility Consultant</a:t>
            </a:r>
          </a:p>
          <a:p>
            <a:endParaRPr lang="en-US" dirty="0">
              <a:solidFill>
                <a:srgbClr val="000000"/>
              </a:solidFill>
            </a:endParaRPr>
          </a:p>
          <a:p>
            <a:endParaRPr lang="en-US" dirty="0">
              <a:solidFill>
                <a:srgbClr val="000000"/>
              </a:solidFill>
            </a:endParaRPr>
          </a:p>
        </p:txBody>
      </p:sp>
      <p:sp>
        <p:nvSpPr>
          <p:cNvPr id="5" name="Subtitle 4">
            <a:extLst>
              <a:ext uri="{FF2B5EF4-FFF2-40B4-BE49-F238E27FC236}">
                <a16:creationId xmlns:a16="http://schemas.microsoft.com/office/drawing/2014/main" id="{889AF829-7A43-B942-9B87-C77AB607D51A}"/>
              </a:ext>
            </a:extLst>
          </p:cNvPr>
          <p:cNvSpPr txBox="1">
            <a:spLocks/>
          </p:cNvSpPr>
          <p:nvPr/>
        </p:nvSpPr>
        <p:spPr>
          <a:xfrm>
            <a:off x="3555281" y="5266631"/>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solidFill>
                  <a:srgbClr val="000000"/>
                </a:solidFill>
              </a:rPr>
              <a:t>CSUN 2018 Assistive</a:t>
            </a:r>
            <a:br>
              <a:rPr lang="en-US" sz="2000" i="1" dirty="0">
                <a:solidFill>
                  <a:srgbClr val="000000"/>
                </a:solidFill>
              </a:rPr>
            </a:br>
            <a:r>
              <a:rPr lang="en-US" sz="2000" i="1" dirty="0">
                <a:solidFill>
                  <a:srgbClr val="000000"/>
                </a:solidFill>
              </a:rPr>
              <a:t>Technology Conference</a:t>
            </a:r>
          </a:p>
          <a:p>
            <a:r>
              <a:rPr lang="en-US" sz="2000" dirty="0">
                <a:solidFill>
                  <a:srgbClr val="000000"/>
                </a:solidFill>
              </a:rPr>
              <a:t>March 22, 2018</a:t>
            </a:r>
          </a:p>
        </p:txBody>
      </p:sp>
    </p:spTree>
    <p:extLst>
      <p:ext uri="{BB962C8B-B14F-4D97-AF65-F5344CB8AC3E}">
        <p14:creationId xmlns:p14="http://schemas.microsoft.com/office/powerpoint/2010/main" val="91517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CE73-BE48-1341-B996-B5408378958A}"/>
              </a:ext>
            </a:extLst>
          </p:cNvPr>
          <p:cNvSpPr>
            <a:spLocks noGrp="1"/>
          </p:cNvSpPr>
          <p:nvPr>
            <p:ph type="title"/>
          </p:nvPr>
        </p:nvSpPr>
        <p:spPr/>
        <p:txBody>
          <a:bodyPr/>
          <a:lstStyle/>
          <a:p>
            <a:r>
              <a:rPr lang="en-US" dirty="0"/>
              <a:t>First- vs Third-Person View</a:t>
            </a:r>
          </a:p>
        </p:txBody>
      </p:sp>
      <p:sp>
        <p:nvSpPr>
          <p:cNvPr id="6" name="Subtitle 5">
            <a:extLst>
              <a:ext uri="{FF2B5EF4-FFF2-40B4-BE49-F238E27FC236}">
                <a16:creationId xmlns:a16="http://schemas.microsoft.com/office/drawing/2014/main" id="{1F7887D6-5EFB-504F-B9D8-C76463962C1B}"/>
              </a:ext>
            </a:extLst>
          </p:cNvPr>
          <p:cNvSpPr>
            <a:spLocks noGrp="1"/>
          </p:cNvSpPr>
          <p:nvPr>
            <p:ph type="subTitle" idx="10"/>
          </p:nvPr>
        </p:nvSpPr>
        <p:spPr/>
        <p:txBody>
          <a:bodyPr/>
          <a:lstStyle/>
          <a:p>
            <a:r>
              <a:rPr lang="en-US" dirty="0"/>
              <a:t>Deep Dive: Camera Controls</a:t>
            </a:r>
          </a:p>
        </p:txBody>
      </p:sp>
      <p:sp>
        <p:nvSpPr>
          <p:cNvPr id="3" name="Content Placeholder 2">
            <a:extLst>
              <a:ext uri="{FF2B5EF4-FFF2-40B4-BE49-F238E27FC236}">
                <a16:creationId xmlns:a16="http://schemas.microsoft.com/office/drawing/2014/main" id="{518670DC-3981-2842-86C0-0EBD3DB1D23C}"/>
              </a:ext>
            </a:extLst>
          </p:cNvPr>
          <p:cNvSpPr>
            <a:spLocks noGrp="1"/>
          </p:cNvSpPr>
          <p:nvPr>
            <p:ph idx="1"/>
          </p:nvPr>
        </p:nvSpPr>
        <p:spPr/>
        <p:txBody>
          <a:bodyPr/>
          <a:lstStyle/>
          <a:p>
            <a:r>
              <a:rPr lang="en-US" dirty="0"/>
              <a:t>Gamers with large range of motion, but difficulty with precision:</a:t>
            </a:r>
          </a:p>
          <a:p>
            <a:pPr lvl="1"/>
            <a:r>
              <a:rPr lang="en-US" dirty="0"/>
              <a:t>Provide the ability  to translate large mouse movement into a slower camera motion</a:t>
            </a:r>
          </a:p>
          <a:p>
            <a:pPr lvl="1"/>
            <a:r>
              <a:rPr lang="en-US" dirty="0"/>
              <a:t>First-Person View</a:t>
            </a:r>
          </a:p>
          <a:p>
            <a:r>
              <a:rPr lang="en-US" dirty="0"/>
              <a:t>Gamers with short/precision movement, but difficulty with macro movement:</a:t>
            </a:r>
          </a:p>
          <a:p>
            <a:pPr lvl="1"/>
            <a:r>
              <a:rPr lang="en-US" dirty="0"/>
              <a:t>Allowance to set the camera further out from their character, and provide ability for sensitive camera movement</a:t>
            </a:r>
          </a:p>
          <a:p>
            <a:pPr lvl="1"/>
            <a:r>
              <a:rPr lang="en-US" dirty="0"/>
              <a:t>Third-Person View</a:t>
            </a:r>
          </a:p>
        </p:txBody>
      </p:sp>
      <p:sp>
        <p:nvSpPr>
          <p:cNvPr id="5" name="Slide Number Placeholder 4">
            <a:extLst>
              <a:ext uri="{FF2B5EF4-FFF2-40B4-BE49-F238E27FC236}">
                <a16:creationId xmlns:a16="http://schemas.microsoft.com/office/drawing/2014/main" id="{7D544B4D-3FE7-0B4A-817A-CA39ABAD6D81}"/>
              </a:ext>
            </a:extLst>
          </p:cNvPr>
          <p:cNvSpPr>
            <a:spLocks noGrp="1"/>
          </p:cNvSpPr>
          <p:nvPr>
            <p:ph type="sldNum" sz="quarter" idx="4"/>
          </p:nvPr>
        </p:nvSpPr>
        <p:spPr/>
        <p:txBody>
          <a:bodyPr/>
          <a:lstStyle/>
          <a:p>
            <a:fld id="{2030EA8A-DA75-3443-B9EE-A63E33F4F203}" type="slidenum">
              <a:rPr lang="en-US" smtClean="0"/>
              <a:pPr/>
              <a:t>10</a:t>
            </a:fld>
            <a:endParaRPr lang="en-US"/>
          </a:p>
        </p:txBody>
      </p:sp>
      <p:sp>
        <p:nvSpPr>
          <p:cNvPr id="4" name="Footer Placeholder 3">
            <a:extLst>
              <a:ext uri="{FF2B5EF4-FFF2-40B4-BE49-F238E27FC236}">
                <a16:creationId xmlns:a16="http://schemas.microsoft.com/office/drawing/2014/main" id="{149A7073-2477-6846-99C2-653D2F228C09}"/>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70019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D68BD-15A9-EA44-9851-FAB868DF9E4D}"/>
              </a:ext>
            </a:extLst>
          </p:cNvPr>
          <p:cNvSpPr>
            <a:spLocks noGrp="1"/>
          </p:cNvSpPr>
          <p:nvPr>
            <p:ph type="title"/>
          </p:nvPr>
        </p:nvSpPr>
        <p:spPr/>
        <p:txBody>
          <a:bodyPr/>
          <a:lstStyle/>
          <a:p>
            <a:r>
              <a:rPr lang="en-US" dirty="0"/>
              <a:t>Camera Auto-Follow</a:t>
            </a:r>
          </a:p>
        </p:txBody>
      </p:sp>
      <p:sp>
        <p:nvSpPr>
          <p:cNvPr id="6" name="Subtitle 5">
            <a:extLst>
              <a:ext uri="{FF2B5EF4-FFF2-40B4-BE49-F238E27FC236}">
                <a16:creationId xmlns:a16="http://schemas.microsoft.com/office/drawing/2014/main" id="{D467D12C-2B0E-5442-89E5-1BC262A9D3DE}"/>
              </a:ext>
            </a:extLst>
          </p:cNvPr>
          <p:cNvSpPr>
            <a:spLocks noGrp="1"/>
          </p:cNvSpPr>
          <p:nvPr>
            <p:ph type="subTitle" idx="10"/>
          </p:nvPr>
        </p:nvSpPr>
        <p:spPr/>
        <p:txBody>
          <a:bodyPr/>
          <a:lstStyle/>
          <a:p>
            <a:r>
              <a:rPr lang="en-US" dirty="0"/>
              <a:t>Deep Dive: Camera Controls</a:t>
            </a:r>
          </a:p>
        </p:txBody>
      </p:sp>
      <p:sp>
        <p:nvSpPr>
          <p:cNvPr id="3" name="Content Placeholder 2">
            <a:extLst>
              <a:ext uri="{FF2B5EF4-FFF2-40B4-BE49-F238E27FC236}">
                <a16:creationId xmlns:a16="http://schemas.microsoft.com/office/drawing/2014/main" id="{652F1D7F-2109-E049-9C2E-B826D7C408BD}"/>
              </a:ext>
            </a:extLst>
          </p:cNvPr>
          <p:cNvSpPr>
            <a:spLocks noGrp="1"/>
          </p:cNvSpPr>
          <p:nvPr>
            <p:ph idx="1"/>
          </p:nvPr>
        </p:nvSpPr>
        <p:spPr/>
        <p:txBody>
          <a:bodyPr/>
          <a:lstStyle/>
          <a:p>
            <a:r>
              <a:rPr lang="en-US" dirty="0"/>
              <a:t>For games where the objective is to interact with a constantly moving object (i.e. single-boss fight, soccer ball, etc.).</a:t>
            </a:r>
          </a:p>
          <a:p>
            <a:pPr lvl="1"/>
            <a:r>
              <a:rPr lang="en-US" dirty="0"/>
              <a:t>Set camera movement to </a:t>
            </a:r>
            <a:br>
              <a:rPr lang="en-US" dirty="0"/>
            </a:br>
            <a:r>
              <a:rPr lang="en-US" dirty="0"/>
              <a:t>the object so gamers can </a:t>
            </a:r>
            <a:br>
              <a:rPr lang="en-US" dirty="0"/>
            </a:br>
            <a:r>
              <a:rPr lang="en-US" dirty="0"/>
              <a:t>solely focus on character </a:t>
            </a:r>
            <a:br>
              <a:rPr lang="en-US" dirty="0"/>
            </a:br>
            <a:r>
              <a:rPr lang="en-US" dirty="0"/>
              <a:t>movement</a:t>
            </a:r>
          </a:p>
        </p:txBody>
      </p:sp>
      <p:pic>
        <p:nvPicPr>
          <p:cNvPr id="7" name="Picture 6" descr="Picture of a rocket league car with the Ablegamers flag attached">
            <a:extLst>
              <a:ext uri="{FF2B5EF4-FFF2-40B4-BE49-F238E27FC236}">
                <a16:creationId xmlns:a16="http://schemas.microsoft.com/office/drawing/2014/main" id="{2AD41E77-1187-E74E-A3EE-B5A378BA790E}"/>
              </a:ext>
            </a:extLst>
          </p:cNvPr>
          <p:cNvPicPr>
            <a:picLocks noChangeAspect="1"/>
          </p:cNvPicPr>
          <p:nvPr/>
        </p:nvPicPr>
        <p:blipFill>
          <a:blip r:embed="rId2"/>
          <a:stretch>
            <a:fillRect/>
          </a:stretch>
        </p:blipFill>
        <p:spPr>
          <a:xfrm>
            <a:off x="5595186" y="2799091"/>
            <a:ext cx="5533644" cy="3118202"/>
          </a:xfrm>
          <a:prstGeom prst="rect">
            <a:avLst/>
          </a:prstGeom>
        </p:spPr>
      </p:pic>
      <p:sp>
        <p:nvSpPr>
          <p:cNvPr id="5" name="Slide Number Placeholder 4">
            <a:extLst>
              <a:ext uri="{FF2B5EF4-FFF2-40B4-BE49-F238E27FC236}">
                <a16:creationId xmlns:a16="http://schemas.microsoft.com/office/drawing/2014/main" id="{B891F9AD-0C3A-C04A-9FF9-29AAC53E7A9F}"/>
              </a:ext>
            </a:extLst>
          </p:cNvPr>
          <p:cNvSpPr>
            <a:spLocks noGrp="1"/>
          </p:cNvSpPr>
          <p:nvPr>
            <p:ph type="sldNum" sz="quarter" idx="4"/>
          </p:nvPr>
        </p:nvSpPr>
        <p:spPr/>
        <p:txBody>
          <a:bodyPr/>
          <a:lstStyle/>
          <a:p>
            <a:fld id="{2030EA8A-DA75-3443-B9EE-A63E33F4F203}" type="slidenum">
              <a:rPr lang="en-US" smtClean="0"/>
              <a:pPr/>
              <a:t>11</a:t>
            </a:fld>
            <a:endParaRPr lang="en-US"/>
          </a:p>
        </p:txBody>
      </p:sp>
      <p:sp>
        <p:nvSpPr>
          <p:cNvPr id="4" name="Footer Placeholder 3">
            <a:extLst>
              <a:ext uri="{FF2B5EF4-FFF2-40B4-BE49-F238E27FC236}">
                <a16:creationId xmlns:a16="http://schemas.microsoft.com/office/drawing/2014/main" id="{DC05FFFE-4085-A941-984E-CD144A24541B}"/>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64096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4816763-7520-9B47-9CE0-3639B197F5F1}"/>
              </a:ext>
            </a:extLst>
          </p:cNvPr>
          <p:cNvSpPr>
            <a:spLocks noGrp="1"/>
          </p:cNvSpPr>
          <p:nvPr>
            <p:ph type="title"/>
          </p:nvPr>
        </p:nvSpPr>
        <p:spPr/>
        <p:txBody>
          <a:bodyPr/>
          <a:lstStyle/>
          <a:p>
            <a:r>
              <a:rPr lang="en-US" dirty="0"/>
              <a:t>Deep Dive: Camera Controls</a:t>
            </a:r>
          </a:p>
        </p:txBody>
      </p:sp>
      <p:sp>
        <p:nvSpPr>
          <p:cNvPr id="5" name="Subtitle 4" hidden="1">
            <a:extLst>
              <a:ext uri="{FF2B5EF4-FFF2-40B4-BE49-F238E27FC236}">
                <a16:creationId xmlns:a16="http://schemas.microsoft.com/office/drawing/2014/main" id="{9067F776-95AC-BB4E-9D0D-D3F75383700C}"/>
              </a:ext>
            </a:extLst>
          </p:cNvPr>
          <p:cNvSpPr>
            <a:spLocks noGrp="1"/>
          </p:cNvSpPr>
          <p:nvPr>
            <p:ph type="subTitle" idx="10"/>
          </p:nvPr>
        </p:nvSpPr>
        <p:spPr/>
        <p:txBody>
          <a:bodyPr/>
          <a:lstStyle/>
          <a:p>
            <a:endParaRPr lang="en-US"/>
          </a:p>
        </p:txBody>
      </p:sp>
      <p:sp>
        <p:nvSpPr>
          <p:cNvPr id="3" name="Footer Placeholder 2" hidden="1">
            <a:extLst>
              <a:ext uri="{FF2B5EF4-FFF2-40B4-BE49-F238E27FC236}">
                <a16:creationId xmlns:a16="http://schemas.microsoft.com/office/drawing/2014/main" id="{72EDFD66-05CD-DE45-A7CB-41E04533D366}"/>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4" name="Slide Number Placeholder 3" hidden="1">
            <a:extLst>
              <a:ext uri="{FF2B5EF4-FFF2-40B4-BE49-F238E27FC236}">
                <a16:creationId xmlns:a16="http://schemas.microsoft.com/office/drawing/2014/main" id="{854DA69B-E42C-6A4B-A5D6-CC3F97D5274B}"/>
              </a:ext>
            </a:extLst>
          </p:cNvPr>
          <p:cNvSpPr>
            <a:spLocks noGrp="1"/>
          </p:cNvSpPr>
          <p:nvPr>
            <p:ph type="sldNum" sz="quarter" idx="4"/>
          </p:nvPr>
        </p:nvSpPr>
        <p:spPr/>
        <p:txBody>
          <a:bodyPr/>
          <a:lstStyle/>
          <a:p>
            <a:fld id="{2030EA8A-DA75-3443-B9EE-A63E33F4F203}" type="slidenum">
              <a:rPr lang="en-US" smtClean="0"/>
              <a:pPr/>
              <a:t>12</a:t>
            </a:fld>
            <a:endParaRPr lang="en-US"/>
          </a:p>
        </p:txBody>
      </p:sp>
      <p:pic>
        <p:nvPicPr>
          <p:cNvPr id="7" name="Picture 13" descr="A picture of a soccer ball above a car, showcasing auto-follow camera movement">
            <a:extLst>
              <a:ext uri="{FF2B5EF4-FFF2-40B4-BE49-F238E27FC236}">
                <a16:creationId xmlns:a16="http://schemas.microsoft.com/office/drawing/2014/main" id="{07B2F665-E054-BA42-9C4C-A9BDDDBFBB91}"/>
              </a:ext>
            </a:extLst>
          </p:cNvPr>
          <p:cNvPicPr>
            <a:picLocks noChangeAspect="1"/>
          </p:cNvPicPr>
          <p:nvPr/>
        </p:nvPicPr>
        <p:blipFill>
          <a:blip r:embed="rId2"/>
          <a:stretch>
            <a:fillRect/>
          </a:stretch>
        </p:blipFill>
        <p:spPr>
          <a:xfrm>
            <a:off x="-25400" y="-26868"/>
            <a:ext cx="12217400" cy="6872168"/>
          </a:xfrm>
          <a:prstGeom prst="rect">
            <a:avLst/>
          </a:prstGeom>
        </p:spPr>
      </p:pic>
    </p:spTree>
    <p:extLst>
      <p:ext uri="{BB962C8B-B14F-4D97-AF65-F5344CB8AC3E}">
        <p14:creationId xmlns:p14="http://schemas.microsoft.com/office/powerpoint/2010/main" val="2450754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10"/>
            <a:ext cx="10515600" cy="637198"/>
          </a:xfrm>
        </p:spPr>
        <p:txBody>
          <a:bodyPr/>
          <a:lstStyle/>
          <a:p>
            <a:r>
              <a:rPr lang="en-US" b="0" dirty="0"/>
              <a:t>Includification Best Practices: Visual</a:t>
            </a:r>
          </a:p>
        </p:txBody>
      </p:sp>
      <p:sp>
        <p:nvSpPr>
          <p:cNvPr id="6" name="Subtitle 5" hidden="1"/>
          <p:cNvSpPr>
            <a:spLocks noGrp="1"/>
          </p:cNvSpPr>
          <p:nvPr>
            <p:ph type="subTitle" idx="10"/>
          </p:nvPr>
        </p:nvSpPr>
        <p:spPr/>
        <p:txBody>
          <a:bodyPr>
            <a:noAutofit/>
          </a:bodyPr>
          <a:lstStyle/>
          <a:p>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t>Visual best practices delves into how to make your game more accessible to gamers with a range of visual abilities</a:t>
            </a:r>
          </a:p>
          <a:p>
            <a:r>
              <a:rPr lang="en-US" dirty="0"/>
              <a:t>This includes:</a:t>
            </a:r>
          </a:p>
          <a:p>
            <a:pPr lvl="1"/>
            <a:r>
              <a:rPr lang="en-US" dirty="0"/>
              <a:t>Changeable Text Colors &amp; Font Sizes</a:t>
            </a:r>
          </a:p>
          <a:p>
            <a:pPr lvl="1"/>
            <a:r>
              <a:rPr lang="en-US" dirty="0"/>
              <a:t>Enemy Marking</a:t>
            </a:r>
          </a:p>
          <a:p>
            <a:pPr lvl="1"/>
            <a:r>
              <a:rPr lang="en-US" dirty="0"/>
              <a:t>Customized HUDS</a:t>
            </a:r>
          </a:p>
          <a:p>
            <a:pPr lvl="1"/>
            <a:r>
              <a:rPr lang="en-US" dirty="0"/>
              <a:t>Text-to-Speech Input</a:t>
            </a:r>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13</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785725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Deep Dive: Enemy Marking </a:t>
            </a:r>
            <a:endParaRPr lang="en-US" dirty="0">
              <a:solidFill>
                <a:schemeClr val="tx1"/>
              </a:solidFill>
            </a:endParaRPr>
          </a:p>
        </p:txBody>
      </p:sp>
      <p:sp>
        <p:nvSpPr>
          <p:cNvPr id="8" name="Subtitle 7" hidden="1">
            <a:extLst>
              <a:ext uri="{FF2B5EF4-FFF2-40B4-BE49-F238E27FC236}">
                <a16:creationId xmlns:a16="http://schemas.microsoft.com/office/drawing/2014/main" id="{ED57B5E1-36D8-4212-A812-76321DAE40AC}"/>
              </a:ext>
            </a:extLst>
          </p:cNvPr>
          <p:cNvSpPr>
            <a:spLocks noGrp="1"/>
          </p:cNvSpPr>
          <p:nvPr>
            <p:ph type="subTitle" idx="10"/>
          </p:nvPr>
        </p:nvSpPr>
        <p:spPr/>
        <p:txBody>
          <a:bodyPr>
            <a:noAutofit/>
          </a:bodyPr>
          <a:lstStyle/>
          <a:p>
            <a:endParaRPr lang="en-US" dirty="0"/>
          </a:p>
        </p:txBody>
      </p:sp>
      <p:sp>
        <p:nvSpPr>
          <p:cNvPr id="3" name="Content Placeholder 2"/>
          <p:cNvSpPr>
            <a:spLocks noGrp="1"/>
          </p:cNvSpPr>
          <p:nvPr>
            <p:ph idx="1"/>
          </p:nvPr>
        </p:nvSpPr>
        <p:spPr>
          <a:xfrm>
            <a:off x="838200" y="1644161"/>
            <a:ext cx="10515600" cy="4532801"/>
          </a:xfrm>
        </p:spPr>
        <p:txBody>
          <a:bodyPr vert="horz" lIns="91440" tIns="45720" rIns="91440" bIns="45720" rtlCol="0" anchor="t">
            <a:normAutofit/>
          </a:bodyPr>
          <a:lstStyle/>
          <a:p>
            <a:r>
              <a:rPr lang="en-US" sz="2400" dirty="0"/>
              <a:t>The ability to tell friend from foe is one of the most fundamental differentiators in all video games</a:t>
            </a:r>
          </a:p>
          <a:p>
            <a:r>
              <a:rPr lang="en-US" sz="2400" dirty="0"/>
              <a:t>Advances in differentiation has improved, however there are times when telling the difference can be difficult for gamers whom are color blind and/or low vision, especially with varying backgrounds</a:t>
            </a:r>
          </a:p>
          <a:p>
            <a:pPr marL="0">
              <a:buNone/>
            </a:pPr>
            <a:r>
              <a:rPr lang="en-US" sz="2200" b="1" dirty="0"/>
              <a:t>Objective: </a:t>
            </a:r>
            <a:r>
              <a:rPr lang="en-US" sz="2200" dirty="0"/>
              <a:t>Available options for gamers to choose how friends and enemies are showcased</a:t>
            </a:r>
          </a:p>
          <a:p>
            <a:pPr lvl="1"/>
            <a:endParaRPr lang="en-US" dirty="0"/>
          </a:p>
          <a:p>
            <a:pPr marL="457200" lvl="1"/>
            <a:endParaRPr lang="en-US" dirty="0"/>
          </a:p>
          <a:p>
            <a:endParaRPr lang="en-US" dirty="0"/>
          </a:p>
          <a:p>
            <a:endParaRPr lang="en-US" dirty="0"/>
          </a:p>
        </p:txBody>
      </p:sp>
      <p:pic>
        <p:nvPicPr>
          <p:cNvPr id="9" name="Picture 9" descr="Five circles showcasing how to test for colorblindness through different foreground and background colors">
            <a:extLst>
              <a:ext uri="{FF2B5EF4-FFF2-40B4-BE49-F238E27FC236}">
                <a16:creationId xmlns:a16="http://schemas.microsoft.com/office/drawing/2014/main" id="{7F1E4B06-ECDE-4FDB-8CD7-7DD8FB42CA72}"/>
              </a:ext>
            </a:extLst>
          </p:cNvPr>
          <p:cNvPicPr>
            <a:picLocks noChangeAspect="1"/>
          </p:cNvPicPr>
          <p:nvPr/>
        </p:nvPicPr>
        <p:blipFill>
          <a:blip r:embed="rId2"/>
          <a:stretch>
            <a:fillRect/>
          </a:stretch>
        </p:blipFill>
        <p:spPr>
          <a:xfrm>
            <a:off x="1201058" y="4390229"/>
            <a:ext cx="9437914" cy="1841389"/>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14</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96605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210BD21-188A-2740-953A-B01B94C0D5D1}"/>
              </a:ext>
            </a:extLst>
          </p:cNvPr>
          <p:cNvSpPr>
            <a:spLocks noGrp="1"/>
          </p:cNvSpPr>
          <p:nvPr>
            <p:ph type="title"/>
          </p:nvPr>
        </p:nvSpPr>
        <p:spPr/>
        <p:txBody>
          <a:bodyPr/>
          <a:lstStyle/>
          <a:p>
            <a:r>
              <a:rPr lang="en-US" b="0" dirty="0"/>
              <a:t>Deep Dive: Enemy Marking</a:t>
            </a:r>
            <a:endParaRPr lang="en-US" dirty="0"/>
          </a:p>
        </p:txBody>
      </p:sp>
      <p:sp>
        <p:nvSpPr>
          <p:cNvPr id="5" name="Subtitle 4" hidden="1">
            <a:extLst>
              <a:ext uri="{FF2B5EF4-FFF2-40B4-BE49-F238E27FC236}">
                <a16:creationId xmlns:a16="http://schemas.microsoft.com/office/drawing/2014/main" id="{D3EACD50-4210-7B4A-B081-A24954815BF4}"/>
              </a:ext>
            </a:extLst>
          </p:cNvPr>
          <p:cNvSpPr>
            <a:spLocks noGrp="1"/>
          </p:cNvSpPr>
          <p:nvPr>
            <p:ph type="subTitle" idx="10"/>
          </p:nvPr>
        </p:nvSpPr>
        <p:spPr/>
        <p:txBody>
          <a:bodyPr/>
          <a:lstStyle/>
          <a:p>
            <a:endParaRPr lang="en-US"/>
          </a:p>
        </p:txBody>
      </p:sp>
      <p:sp>
        <p:nvSpPr>
          <p:cNvPr id="4" name="Slide Number Placeholder 3" hidden="1">
            <a:extLst>
              <a:ext uri="{FF2B5EF4-FFF2-40B4-BE49-F238E27FC236}">
                <a16:creationId xmlns:a16="http://schemas.microsoft.com/office/drawing/2014/main" id="{2C84E46E-F73F-1B46-97EF-E898948C7FB6}"/>
              </a:ext>
            </a:extLst>
          </p:cNvPr>
          <p:cNvSpPr>
            <a:spLocks noGrp="1"/>
          </p:cNvSpPr>
          <p:nvPr>
            <p:ph type="sldNum" sz="quarter" idx="4"/>
          </p:nvPr>
        </p:nvSpPr>
        <p:spPr/>
        <p:txBody>
          <a:bodyPr/>
          <a:lstStyle/>
          <a:p>
            <a:fld id="{2030EA8A-DA75-3443-B9EE-A63E33F4F203}" type="slidenum">
              <a:rPr lang="en-US" smtClean="0"/>
              <a:pPr/>
              <a:t>15</a:t>
            </a:fld>
            <a:endParaRPr lang="en-US"/>
          </a:p>
        </p:txBody>
      </p:sp>
      <p:sp>
        <p:nvSpPr>
          <p:cNvPr id="3" name="Footer Placeholder 2" hidden="1">
            <a:extLst>
              <a:ext uri="{FF2B5EF4-FFF2-40B4-BE49-F238E27FC236}">
                <a16:creationId xmlns:a16="http://schemas.microsoft.com/office/drawing/2014/main" id="{FDD51C70-AE40-9747-AD41-B0BD71A6F2E4}"/>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6" name="Picture 15" descr="A christmas tree in a room&#10;&#10;Description generated with high confidence">
            <a:extLst>
              <a:ext uri="{FF2B5EF4-FFF2-40B4-BE49-F238E27FC236}">
                <a16:creationId xmlns:a16="http://schemas.microsoft.com/office/drawing/2014/main" id="{530B6FCB-56E1-3C4C-A9BA-C099A3E5AC79}"/>
              </a:ext>
            </a:extLst>
          </p:cNvPr>
          <p:cNvPicPr>
            <a:picLocks noChangeAspect="1"/>
          </p:cNvPicPr>
          <p:nvPr/>
        </p:nvPicPr>
        <p:blipFill>
          <a:blip r:embed="rId3"/>
          <a:stretch>
            <a:fillRect/>
          </a:stretch>
        </p:blipFill>
        <p:spPr>
          <a:xfrm>
            <a:off x="-33564" y="14515"/>
            <a:ext cx="12316960" cy="6869566"/>
          </a:xfrm>
          <a:prstGeom prst="rect">
            <a:avLst/>
          </a:prstGeom>
        </p:spPr>
      </p:pic>
      <p:pic>
        <p:nvPicPr>
          <p:cNvPr id="7" name="Picture 13" descr="A close up of an enemy Horde character being marked by a red-highlight">
            <a:extLst>
              <a:ext uri="{FF2B5EF4-FFF2-40B4-BE49-F238E27FC236}">
                <a16:creationId xmlns:a16="http://schemas.microsoft.com/office/drawing/2014/main" id="{675B6788-FE04-4940-A904-937C0C6D0B2D}"/>
              </a:ext>
            </a:extLst>
          </p:cNvPr>
          <p:cNvPicPr>
            <a:picLocks noChangeAspect="1"/>
          </p:cNvPicPr>
          <p:nvPr/>
        </p:nvPicPr>
        <p:blipFill>
          <a:blip r:embed="rId4"/>
          <a:stretch>
            <a:fillRect/>
          </a:stretch>
        </p:blipFill>
        <p:spPr>
          <a:xfrm>
            <a:off x="-19050" y="3810996"/>
            <a:ext cx="4100513" cy="3074445"/>
          </a:xfrm>
          <a:prstGeom prst="rect">
            <a:avLst/>
          </a:prstGeom>
        </p:spPr>
      </p:pic>
      <p:sp>
        <p:nvSpPr>
          <p:cNvPr id="8" name="Arrow: Left 7" descr="Left Facing Arrow" title="Left Facing Arrow">
            <a:extLst>
              <a:ext uri="{FF2B5EF4-FFF2-40B4-BE49-F238E27FC236}">
                <a16:creationId xmlns:a16="http://schemas.microsoft.com/office/drawing/2014/main" id="{96ACFFFE-9BED-1E4A-85F7-7FC9C7F9E670}"/>
              </a:ext>
            </a:extLst>
          </p:cNvPr>
          <p:cNvSpPr/>
          <p:nvPr/>
        </p:nvSpPr>
        <p:spPr>
          <a:xfrm>
            <a:off x="1876425" y="181428"/>
            <a:ext cx="978408" cy="48463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596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Visual Symbols</a:t>
            </a:r>
            <a:endParaRPr lang="en-US" dirty="0">
              <a:solidFill>
                <a:schemeClr val="tx1"/>
              </a:solidFill>
            </a:endParaRPr>
          </a:p>
        </p:txBody>
      </p:sp>
      <p:sp>
        <p:nvSpPr>
          <p:cNvPr id="8" name="Subtitle 7">
            <a:extLst>
              <a:ext uri="{FF2B5EF4-FFF2-40B4-BE49-F238E27FC236}">
                <a16:creationId xmlns:a16="http://schemas.microsoft.com/office/drawing/2014/main" id="{ED57B5E1-36D8-4212-A812-76321DAE40AC}"/>
              </a:ext>
            </a:extLst>
          </p:cNvPr>
          <p:cNvSpPr>
            <a:spLocks noGrp="1"/>
          </p:cNvSpPr>
          <p:nvPr>
            <p:ph type="subTitle" idx="10"/>
          </p:nvPr>
        </p:nvSpPr>
        <p:spPr/>
        <p:txBody>
          <a:bodyPr>
            <a:noAutofit/>
          </a:bodyPr>
          <a:lstStyle/>
          <a:p>
            <a:r>
              <a:rPr lang="en-US" dirty="0"/>
              <a:t>Deep Dive: Enemy Marking</a:t>
            </a:r>
          </a:p>
        </p:txBody>
      </p:sp>
      <p:sp>
        <p:nvSpPr>
          <p:cNvPr id="3" name="Content Placeholder 2"/>
          <p:cNvSpPr>
            <a:spLocks noGrp="1"/>
          </p:cNvSpPr>
          <p:nvPr>
            <p:ph idx="1"/>
          </p:nvPr>
        </p:nvSpPr>
        <p:spPr>
          <a:xfrm>
            <a:off x="838200" y="1644650"/>
            <a:ext cx="4533900" cy="4532313"/>
          </a:xfrm>
        </p:spPr>
        <p:txBody>
          <a:bodyPr vert="horz" lIns="91440" tIns="45720" rIns="91440" bIns="45720" rtlCol="0" anchor="t">
            <a:normAutofit/>
          </a:bodyPr>
          <a:lstStyle/>
          <a:p>
            <a:r>
              <a:rPr lang="en-US" dirty="0"/>
              <a:t>Ties into allowance of add-ons/3rd party API</a:t>
            </a:r>
          </a:p>
          <a:p>
            <a:r>
              <a:rPr lang="en-US" dirty="0"/>
              <a:t>Addition of visual marker over-top the enemy character</a:t>
            </a:r>
          </a:p>
          <a:p>
            <a:r>
              <a:rPr lang="en-US" dirty="0"/>
              <a:t>In this instance, this add-on only marks the healers</a:t>
            </a:r>
          </a:p>
          <a:p>
            <a:endParaRPr lang="en-US" dirty="0"/>
          </a:p>
          <a:p>
            <a:endParaRPr lang="en-US" dirty="0"/>
          </a:p>
          <a:p>
            <a:endParaRPr lang="en-US" dirty="0"/>
          </a:p>
          <a:p>
            <a:endParaRPr lang="en-US" dirty="0"/>
          </a:p>
          <a:p>
            <a:endParaRPr lang="en-US" dirty="0"/>
          </a:p>
        </p:txBody>
      </p:sp>
      <p:pic>
        <p:nvPicPr>
          <p:cNvPr id="6" name="Picture 6" descr="Picture with enemy healers being marked with a red plus sign over their heads">
            <a:extLst>
              <a:ext uri="{FF2B5EF4-FFF2-40B4-BE49-F238E27FC236}">
                <a16:creationId xmlns:a16="http://schemas.microsoft.com/office/drawing/2014/main" id="{66802C44-3ED2-4C32-872B-899B48C775E5}"/>
              </a:ext>
            </a:extLst>
          </p:cNvPr>
          <p:cNvPicPr>
            <a:picLocks noChangeAspect="1"/>
          </p:cNvPicPr>
          <p:nvPr/>
        </p:nvPicPr>
        <p:blipFill>
          <a:blip r:embed="rId2"/>
          <a:stretch>
            <a:fillRect/>
          </a:stretch>
        </p:blipFill>
        <p:spPr>
          <a:xfrm>
            <a:off x="5606143" y="2046515"/>
            <a:ext cx="6223948" cy="3356688"/>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16</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784044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Raid Icons</a:t>
            </a:r>
            <a:endParaRPr lang="en-US" dirty="0">
              <a:solidFill>
                <a:schemeClr val="tx1"/>
              </a:solidFill>
            </a:endParaRPr>
          </a:p>
        </p:txBody>
      </p:sp>
      <p:sp>
        <p:nvSpPr>
          <p:cNvPr id="6" name="Subtitle 5"/>
          <p:cNvSpPr>
            <a:spLocks noGrp="1"/>
          </p:cNvSpPr>
          <p:nvPr>
            <p:ph type="subTitle" idx="10"/>
          </p:nvPr>
        </p:nvSpPr>
        <p:spPr/>
        <p:txBody>
          <a:bodyPr>
            <a:noAutofit/>
          </a:bodyPr>
          <a:lstStyle/>
          <a:p>
            <a:r>
              <a:rPr lang="en-US" dirty="0"/>
              <a:t>Deep Dive: Enemy Marking</a:t>
            </a:r>
          </a:p>
        </p:txBody>
      </p:sp>
      <p:sp>
        <p:nvSpPr>
          <p:cNvPr id="14" name="Content Placeholder 2">
            <a:extLst>
              <a:ext uri="{FF2B5EF4-FFF2-40B4-BE49-F238E27FC236}">
                <a16:creationId xmlns:a16="http://schemas.microsoft.com/office/drawing/2014/main" id="{4C42D55C-5731-4A94-9DF0-0FC70ABD4732}"/>
              </a:ext>
            </a:extLst>
          </p:cNvPr>
          <p:cNvSpPr txBox="1">
            <a:spLocks/>
          </p:cNvSpPr>
          <p:nvPr/>
        </p:nvSpPr>
        <p:spPr>
          <a:xfrm>
            <a:off x="838200" y="1644650"/>
            <a:ext cx="6197600" cy="453231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rgbClr val="3359EC"/>
              </a:buClr>
              <a:buFont typeface="Arial" charset="0"/>
              <a:buChar char="•"/>
              <a:defRPr sz="2800" b="0" i="0" kern="1200">
                <a:solidFill>
                  <a:srgbClr val="323232"/>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charset="0"/>
              <a:buChar char="•"/>
              <a:defRPr sz="2400" b="0" i="0" kern="1200">
                <a:solidFill>
                  <a:srgbClr val="323232"/>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charset="0"/>
              <a:buChar char="•"/>
              <a:defRPr sz="2000" b="0" i="0" kern="1200">
                <a:solidFill>
                  <a:srgbClr val="323232"/>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charset="0"/>
              <a:buChar char="•"/>
              <a:defRPr sz="1800" b="0" i="0" kern="1200">
                <a:solidFill>
                  <a:srgbClr val="323232"/>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charset="0"/>
              <a:buChar char="•"/>
              <a:defRPr sz="1800" b="0" i="0" kern="1200">
                <a:solidFill>
                  <a:srgbClr val="32323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Icons that can be placed over areas or individuals</a:t>
            </a:r>
          </a:p>
          <a:p>
            <a:r>
              <a:rPr lang="en-US" dirty="0"/>
              <a:t>100% controlled by the player</a:t>
            </a:r>
          </a:p>
          <a:p>
            <a:r>
              <a:rPr lang="en-US" dirty="0"/>
              <a:t>Used to indicate attack order, or where to stand during different phases</a:t>
            </a:r>
          </a:p>
          <a:p>
            <a:pPr lvl="1"/>
            <a:r>
              <a:rPr lang="en-US" dirty="0"/>
              <a:t>Example: When the boss begins a certain attack, move to the Yellow Star</a:t>
            </a:r>
          </a:p>
          <a:p>
            <a:endParaRPr lang="en-US" dirty="0"/>
          </a:p>
          <a:p>
            <a:endParaRPr lang="en-US" dirty="0"/>
          </a:p>
          <a:p>
            <a:endParaRPr lang="en-US" dirty="0"/>
          </a:p>
          <a:p>
            <a:endParaRPr lang="en-US" dirty="0"/>
          </a:p>
          <a:p>
            <a:endParaRPr lang="en-US" dirty="0"/>
          </a:p>
        </p:txBody>
      </p:sp>
      <p:pic>
        <p:nvPicPr>
          <p:cNvPr id="11" name="Picture 11" descr="Picture of three enemy characters being marked with a yellow star, white skull, and green triangle">
            <a:extLst>
              <a:ext uri="{FF2B5EF4-FFF2-40B4-BE49-F238E27FC236}">
                <a16:creationId xmlns:a16="http://schemas.microsoft.com/office/drawing/2014/main" id="{5102F1B3-70B7-42AA-B346-D985EFF26DBC}"/>
              </a:ext>
            </a:extLst>
          </p:cNvPr>
          <p:cNvPicPr>
            <a:picLocks noChangeAspect="1"/>
          </p:cNvPicPr>
          <p:nvPr/>
        </p:nvPicPr>
        <p:blipFill>
          <a:blip r:embed="rId2"/>
          <a:stretch>
            <a:fillRect/>
          </a:stretch>
        </p:blipFill>
        <p:spPr>
          <a:xfrm>
            <a:off x="7019925" y="1524000"/>
            <a:ext cx="4454525" cy="2628900"/>
          </a:xfrm>
          <a:prstGeom prst="rect">
            <a:avLst/>
          </a:prstGeom>
        </p:spPr>
      </p:pic>
      <p:pic>
        <p:nvPicPr>
          <p:cNvPr id="9" name="Picture 9" descr="Picture containing five columns of highlighted markers. From left to right: Yellow star, purple diamond, green triangle, blue square, red X">
            <a:extLst>
              <a:ext uri="{FF2B5EF4-FFF2-40B4-BE49-F238E27FC236}">
                <a16:creationId xmlns:a16="http://schemas.microsoft.com/office/drawing/2014/main" id="{A39EC09E-6467-4F6B-B373-5E6C90F1D14A}"/>
              </a:ext>
            </a:extLst>
          </p:cNvPr>
          <p:cNvPicPr>
            <a:picLocks noChangeAspect="1"/>
          </p:cNvPicPr>
          <p:nvPr/>
        </p:nvPicPr>
        <p:blipFill>
          <a:blip r:embed="rId3"/>
          <a:stretch>
            <a:fillRect/>
          </a:stretch>
        </p:blipFill>
        <p:spPr>
          <a:xfrm>
            <a:off x="7031038" y="4108450"/>
            <a:ext cx="4457700" cy="2174875"/>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17</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319162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10"/>
            <a:ext cx="10515600" cy="637198"/>
          </a:xfrm>
        </p:spPr>
        <p:txBody>
          <a:bodyPr/>
          <a:lstStyle/>
          <a:p>
            <a:r>
              <a:rPr lang="en-US" b="0" dirty="0"/>
              <a:t>Includification Best Practices: Auditory</a:t>
            </a:r>
          </a:p>
        </p:txBody>
      </p:sp>
      <p:sp>
        <p:nvSpPr>
          <p:cNvPr id="6" name="Subtitle 5" hidden="1"/>
          <p:cNvSpPr>
            <a:spLocks noGrp="1"/>
          </p:cNvSpPr>
          <p:nvPr>
            <p:ph type="subTitle" idx="10"/>
          </p:nvPr>
        </p:nvSpPr>
        <p:spPr/>
        <p:txBody>
          <a:bodyPr>
            <a:noAutofit/>
          </a:bodyPr>
          <a:lstStyle/>
          <a:p>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t>Auditory best practices talks about how to make your game more accessible to gamers with hearing disabilities</a:t>
            </a:r>
          </a:p>
          <a:p>
            <a:r>
              <a:rPr lang="en-US" dirty="0"/>
              <a:t>This includes:</a:t>
            </a:r>
          </a:p>
          <a:p>
            <a:pPr lvl="1"/>
            <a:r>
              <a:rPr lang="en-US" dirty="0"/>
              <a:t>Closed Captioning</a:t>
            </a:r>
          </a:p>
          <a:p>
            <a:pPr lvl="1"/>
            <a:r>
              <a:rPr lang="en-US" dirty="0"/>
              <a:t>Changeable Text Colors &amp; Fonts Sizes (repeat)</a:t>
            </a:r>
          </a:p>
          <a:p>
            <a:pPr lvl="1"/>
            <a:r>
              <a:rPr lang="en-US" dirty="0"/>
              <a:t>Ambient Noise as Text Output</a:t>
            </a:r>
          </a:p>
          <a:p>
            <a:pPr lvl="1"/>
            <a:r>
              <a:rPr lang="en-US" dirty="0"/>
              <a:t>Alternative Reactionary Input</a:t>
            </a:r>
          </a:p>
        </p:txBody>
      </p:sp>
      <p:sp>
        <p:nvSpPr>
          <p:cNvPr id="5" name="Slide Number Placeholder 4"/>
          <p:cNvSpPr>
            <a:spLocks noGrp="1"/>
          </p:cNvSpPr>
          <p:nvPr>
            <p:ph type="sldNum" sz="quarter" idx="4"/>
          </p:nvPr>
        </p:nvSpPr>
        <p:spPr/>
        <p:txBody>
          <a:bodyPr/>
          <a:lstStyle/>
          <a:p>
            <a:fld id="{2030EA8A-DA75-3443-B9EE-A63E33F4F203}" type="slidenum">
              <a:rPr lang="en-US" smtClean="0"/>
              <a:pPr/>
              <a:t>18</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551349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9968"/>
            <a:ext cx="10515600" cy="636588"/>
          </a:xfrm>
        </p:spPr>
        <p:txBody>
          <a:bodyPr/>
          <a:lstStyle/>
          <a:p>
            <a:r>
              <a:rPr lang="en-US" sz="3500" b="0" dirty="0"/>
              <a:t>Deep Dive: Subtitles vs Closed Captioning </a:t>
            </a:r>
            <a:endParaRPr lang="en-US" sz="3500" dirty="0">
              <a:solidFill>
                <a:schemeClr val="tx1"/>
              </a:solidFill>
            </a:endParaRPr>
          </a:p>
        </p:txBody>
      </p:sp>
      <p:sp>
        <p:nvSpPr>
          <p:cNvPr id="8" name="Subtitle 7" hidden="1">
            <a:extLst>
              <a:ext uri="{FF2B5EF4-FFF2-40B4-BE49-F238E27FC236}">
                <a16:creationId xmlns:a16="http://schemas.microsoft.com/office/drawing/2014/main" id="{ED57B5E1-36D8-4212-A812-76321DAE40AC}"/>
              </a:ext>
            </a:extLst>
          </p:cNvPr>
          <p:cNvSpPr>
            <a:spLocks noGrp="1"/>
          </p:cNvSpPr>
          <p:nvPr>
            <p:ph type="subTitle" idx="10"/>
          </p:nvPr>
        </p:nvSpPr>
        <p:spPr/>
        <p:txBody>
          <a:bodyPr>
            <a:noAutofit/>
          </a:bodyPr>
          <a:lstStyle/>
          <a:p>
            <a:r>
              <a:rPr lang="en-US" dirty="0"/>
              <a:t>Add my previous slides here</a:t>
            </a:r>
          </a:p>
        </p:txBody>
      </p:sp>
      <p:sp>
        <p:nvSpPr>
          <p:cNvPr id="3" name="Content Placeholder 2"/>
          <p:cNvSpPr>
            <a:spLocks noGrp="1"/>
          </p:cNvSpPr>
          <p:nvPr>
            <p:ph idx="1"/>
          </p:nvPr>
        </p:nvSpPr>
        <p:spPr/>
        <p:txBody>
          <a:bodyPr vert="horz" lIns="91440" tIns="45720" rIns="91440" bIns="45720" rtlCol="0" anchor="t">
            <a:noAutofit/>
          </a:bodyPr>
          <a:lstStyle/>
          <a:p>
            <a:r>
              <a:rPr lang="en-US" sz="2600" dirty="0"/>
              <a:t>Closed captioning has become a de facto accessibility option</a:t>
            </a:r>
          </a:p>
          <a:p>
            <a:r>
              <a:rPr lang="en-US" sz="2600" dirty="0"/>
              <a:t>However, it's important to note the difference between subtitles and closed captioning, as sometimes both are used interchangeably </a:t>
            </a:r>
          </a:p>
          <a:p>
            <a:r>
              <a:rPr lang="en-US" sz="2600" dirty="0"/>
              <a:t>Core difference: closed captioning provides additional audio cues</a:t>
            </a:r>
          </a:p>
          <a:p>
            <a:r>
              <a:rPr lang="en-US" sz="2600" dirty="0"/>
              <a:t>Example of accessibility features coming from proper design practices</a:t>
            </a:r>
            <a:endParaRPr lang="en-US" sz="2600" b="1" dirty="0"/>
          </a:p>
          <a:p>
            <a:pPr marL="0" indent="0">
              <a:buNone/>
            </a:pPr>
            <a:endParaRPr lang="en-US" sz="2600" b="1" dirty="0"/>
          </a:p>
          <a:p>
            <a:pPr marL="0" indent="0">
              <a:buNone/>
            </a:pPr>
            <a:r>
              <a:rPr lang="en-US" sz="2600" b="1" dirty="0"/>
              <a:t>Objective: </a:t>
            </a:r>
            <a:r>
              <a:rPr lang="en-US" sz="2600" dirty="0"/>
              <a:t>Capture ambient noise and pitch identification through authentic closed captioning</a:t>
            </a:r>
            <a:endParaRPr lang="en-US" sz="2600" dirty="0">
              <a:solidFill>
                <a:schemeClr val="tx1"/>
              </a:solidFill>
            </a:endParaRPr>
          </a:p>
        </p:txBody>
      </p:sp>
      <p:sp>
        <p:nvSpPr>
          <p:cNvPr id="5" name="Slide Number Placeholder 4"/>
          <p:cNvSpPr>
            <a:spLocks noGrp="1"/>
          </p:cNvSpPr>
          <p:nvPr>
            <p:ph type="sldNum" sz="quarter" idx="4"/>
          </p:nvPr>
        </p:nvSpPr>
        <p:spPr/>
        <p:txBody>
          <a:bodyPr/>
          <a:lstStyle/>
          <a:p>
            <a:fld id="{2030EA8A-DA75-3443-B9EE-A63E33F4F203}" type="slidenum">
              <a:rPr lang="en-US" smtClean="0"/>
              <a:pPr/>
              <a:t>19</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260812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Agenda</a:t>
            </a:r>
            <a:endParaRPr lang="en-US" dirty="0">
              <a:solidFill>
                <a:schemeClr val="tx1"/>
              </a:solidFill>
            </a:endParaRPr>
          </a:p>
        </p:txBody>
      </p:sp>
      <p:sp>
        <p:nvSpPr>
          <p:cNvPr id="9" name="Subtitle 5" hidden="1">
            <a:extLst>
              <a:ext uri="{FF2B5EF4-FFF2-40B4-BE49-F238E27FC236}">
                <a16:creationId xmlns:a16="http://schemas.microsoft.com/office/drawing/2014/main" id="{2F9AEEB9-41CD-4046-A3BF-50ADB7B11DF4}"/>
              </a:ext>
            </a:extLst>
          </p:cNvPr>
          <p:cNvSpPr>
            <a:spLocks noGrp="1"/>
          </p:cNvSpPr>
          <p:nvPr>
            <p:ph type="subTitle" idx="10"/>
          </p:nvPr>
        </p:nvSpPr>
        <p:spPr>
          <a:xfrm>
            <a:off x="838200" y="1107373"/>
            <a:ext cx="10515600" cy="369276"/>
          </a:xfrm>
        </p:spPr>
        <p:txBody>
          <a:bodyPr>
            <a:noAutofit/>
          </a:bodyPr>
          <a:lstStyle/>
          <a:p>
            <a:endParaRPr lang="en-US"/>
          </a:p>
        </p:txBody>
      </p:sp>
      <p:sp>
        <p:nvSpPr>
          <p:cNvPr id="8" name="Content Placeholder 7">
            <a:extLst>
              <a:ext uri="{FF2B5EF4-FFF2-40B4-BE49-F238E27FC236}">
                <a16:creationId xmlns:a16="http://schemas.microsoft.com/office/drawing/2014/main" id="{5285A895-26D8-FD45-8E27-0A84EE5316AA}"/>
              </a:ext>
            </a:extLst>
          </p:cNvPr>
          <p:cNvSpPr>
            <a:spLocks noGrp="1"/>
          </p:cNvSpPr>
          <p:nvPr>
            <p:ph idx="1"/>
          </p:nvPr>
        </p:nvSpPr>
        <p:spPr/>
        <p:txBody>
          <a:bodyPr/>
          <a:lstStyle/>
          <a:p>
            <a:r>
              <a:rPr lang="en-US" sz="2600" dirty="0"/>
              <a:t>Includification &amp; Best Practice Deep Dives</a:t>
            </a:r>
          </a:p>
          <a:p>
            <a:pPr lvl="1"/>
            <a:r>
              <a:rPr lang="en-US" sz="2200" dirty="0"/>
              <a:t>Mobility</a:t>
            </a:r>
          </a:p>
          <a:p>
            <a:pPr lvl="1"/>
            <a:r>
              <a:rPr lang="en-US" sz="2200" dirty="0"/>
              <a:t>Auditory</a:t>
            </a:r>
          </a:p>
          <a:p>
            <a:pPr lvl="1"/>
            <a:r>
              <a:rPr lang="en-US" sz="2200" dirty="0"/>
              <a:t>Visual</a:t>
            </a:r>
          </a:p>
          <a:p>
            <a:pPr lvl="1"/>
            <a:r>
              <a:rPr lang="en-US" sz="2200" dirty="0"/>
              <a:t>Cognitive</a:t>
            </a:r>
          </a:p>
          <a:p>
            <a:r>
              <a:rPr lang="en-US" sz="2600" dirty="0"/>
              <a:t>Mobile Gaming</a:t>
            </a:r>
          </a:p>
          <a:p>
            <a:r>
              <a:rPr lang="en-US" sz="2600" dirty="0"/>
              <a:t>Biggest Accessibility Issues</a:t>
            </a:r>
          </a:p>
          <a:p>
            <a:r>
              <a:rPr lang="en-US" sz="2600" dirty="0"/>
              <a:t>Virtual/Augmented Reality</a:t>
            </a:r>
          </a:p>
          <a:p>
            <a:r>
              <a:rPr lang="en-US" sz="2600" dirty="0"/>
              <a:t>CVAA</a:t>
            </a:r>
          </a:p>
          <a:p>
            <a:r>
              <a:rPr lang="en-US" sz="2600" dirty="0"/>
              <a:t>Ending Note – The Need for Play</a:t>
            </a:r>
          </a:p>
        </p:txBody>
      </p:sp>
      <p:pic>
        <p:nvPicPr>
          <p:cNvPr id="6" name="Picture 6" descr="Hearthstone board">
            <a:extLst>
              <a:ext uri="{FF2B5EF4-FFF2-40B4-BE49-F238E27FC236}">
                <a16:creationId xmlns:a16="http://schemas.microsoft.com/office/drawing/2014/main" id="{2DCF2875-2866-40C0-B0CA-4DD13118C22D}"/>
              </a:ext>
            </a:extLst>
          </p:cNvPr>
          <p:cNvPicPr>
            <a:picLocks noChangeAspect="1"/>
          </p:cNvPicPr>
          <p:nvPr/>
        </p:nvPicPr>
        <p:blipFill>
          <a:blip r:embed="rId2"/>
          <a:stretch>
            <a:fillRect/>
          </a:stretch>
        </p:blipFill>
        <p:spPr>
          <a:xfrm>
            <a:off x="6825343" y="2219325"/>
            <a:ext cx="4532312" cy="3127375"/>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42205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EE71-355D-044F-9987-02C815D33A4A}"/>
              </a:ext>
            </a:extLst>
          </p:cNvPr>
          <p:cNvSpPr>
            <a:spLocks noGrp="1"/>
          </p:cNvSpPr>
          <p:nvPr>
            <p:ph type="title"/>
          </p:nvPr>
        </p:nvSpPr>
        <p:spPr/>
        <p:txBody>
          <a:bodyPr/>
          <a:lstStyle/>
          <a:p>
            <a:r>
              <a:rPr lang="en-US" dirty="0"/>
              <a:t>Subtitles</a:t>
            </a:r>
          </a:p>
        </p:txBody>
      </p:sp>
      <p:sp>
        <p:nvSpPr>
          <p:cNvPr id="5" name="Subtitle 4">
            <a:extLst>
              <a:ext uri="{FF2B5EF4-FFF2-40B4-BE49-F238E27FC236}">
                <a16:creationId xmlns:a16="http://schemas.microsoft.com/office/drawing/2014/main" id="{45750D63-8734-484A-B128-C5368A2BE700}"/>
              </a:ext>
            </a:extLst>
          </p:cNvPr>
          <p:cNvSpPr>
            <a:spLocks noGrp="1"/>
          </p:cNvSpPr>
          <p:nvPr>
            <p:ph type="subTitle" idx="10"/>
          </p:nvPr>
        </p:nvSpPr>
        <p:spPr/>
        <p:txBody>
          <a:bodyPr/>
          <a:lstStyle/>
          <a:p>
            <a:endParaRPr lang="en-US"/>
          </a:p>
        </p:txBody>
      </p:sp>
      <p:pic>
        <p:nvPicPr>
          <p:cNvPr id="9" name="Picture 6" descr="Picture of LA Noire game, where two detectives interrogate a suspect.">
            <a:extLst>
              <a:ext uri="{FF2B5EF4-FFF2-40B4-BE49-F238E27FC236}">
                <a16:creationId xmlns:a16="http://schemas.microsoft.com/office/drawing/2014/main" id="{6205E6FA-0543-6C48-94E5-30DCB3F13257}"/>
              </a:ext>
            </a:extLst>
          </p:cNvPr>
          <p:cNvPicPr>
            <a:picLocks noChangeAspect="1"/>
          </p:cNvPicPr>
          <p:nvPr/>
        </p:nvPicPr>
        <p:blipFill>
          <a:blip r:embed="rId2"/>
          <a:stretch>
            <a:fillRect/>
          </a:stretch>
        </p:blipFill>
        <p:spPr>
          <a:xfrm>
            <a:off x="-14288" y="4763"/>
            <a:ext cx="12210959" cy="6847438"/>
          </a:xfrm>
          <a:prstGeom prst="rect">
            <a:avLst/>
          </a:prstGeom>
        </p:spPr>
      </p:pic>
      <p:pic>
        <p:nvPicPr>
          <p:cNvPr id="10" name="Picture 8" descr="A close up of a logo&#10;&#10;Description generated with very high confidence">
            <a:extLst>
              <a:ext uri="{FF2B5EF4-FFF2-40B4-BE49-F238E27FC236}">
                <a16:creationId xmlns:a16="http://schemas.microsoft.com/office/drawing/2014/main" id="{CBE41809-65F3-164D-8079-28EE7B167CD0}"/>
              </a:ext>
            </a:extLst>
          </p:cNvPr>
          <p:cNvPicPr>
            <a:picLocks noChangeAspect="1"/>
          </p:cNvPicPr>
          <p:nvPr/>
        </p:nvPicPr>
        <p:blipFill>
          <a:blip r:embed="rId3"/>
          <a:stretch>
            <a:fillRect/>
          </a:stretch>
        </p:blipFill>
        <p:spPr>
          <a:xfrm>
            <a:off x="-14288" y="457200"/>
            <a:ext cx="5604588" cy="854449"/>
          </a:xfrm>
          <a:prstGeom prst="rect">
            <a:avLst/>
          </a:prstGeom>
        </p:spPr>
      </p:pic>
      <p:pic>
        <p:nvPicPr>
          <p:cNvPr id="11" name="Picture 10" descr="Detective Smith: I know you have the information we are looking for Scott, so tell me the truth">
            <a:extLst>
              <a:ext uri="{FF2B5EF4-FFF2-40B4-BE49-F238E27FC236}">
                <a16:creationId xmlns:a16="http://schemas.microsoft.com/office/drawing/2014/main" id="{ECDD91CD-3350-3742-8114-2E4C96981F20}"/>
              </a:ext>
            </a:extLst>
          </p:cNvPr>
          <p:cNvPicPr>
            <a:picLocks noChangeAspect="1"/>
          </p:cNvPicPr>
          <p:nvPr/>
        </p:nvPicPr>
        <p:blipFill rotWithShape="1">
          <a:blip r:embed="rId4"/>
          <a:srcRect l="810" t="6640" r="5758" b="6765"/>
          <a:stretch/>
        </p:blipFill>
        <p:spPr>
          <a:xfrm>
            <a:off x="0" y="5937849"/>
            <a:ext cx="6671094" cy="920151"/>
          </a:xfrm>
          <a:prstGeom prst="rect">
            <a:avLst/>
          </a:prstGeom>
        </p:spPr>
      </p:pic>
    </p:spTree>
    <p:extLst>
      <p:ext uri="{BB962C8B-B14F-4D97-AF65-F5344CB8AC3E}">
        <p14:creationId xmlns:p14="http://schemas.microsoft.com/office/powerpoint/2010/main" val="3455664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3462-723C-CD4D-B53D-579340E9BF90}"/>
              </a:ext>
            </a:extLst>
          </p:cNvPr>
          <p:cNvSpPr>
            <a:spLocks noGrp="1"/>
          </p:cNvSpPr>
          <p:nvPr>
            <p:ph type="title"/>
          </p:nvPr>
        </p:nvSpPr>
        <p:spPr/>
        <p:txBody>
          <a:bodyPr/>
          <a:lstStyle/>
          <a:p>
            <a:r>
              <a:rPr lang="en-US" dirty="0"/>
              <a:t>Closed Captioning</a:t>
            </a:r>
          </a:p>
        </p:txBody>
      </p:sp>
      <p:sp>
        <p:nvSpPr>
          <p:cNvPr id="5" name="Subtitle 4">
            <a:extLst>
              <a:ext uri="{FF2B5EF4-FFF2-40B4-BE49-F238E27FC236}">
                <a16:creationId xmlns:a16="http://schemas.microsoft.com/office/drawing/2014/main" id="{C39B35BF-4E3A-184D-B85E-0E4716964973}"/>
              </a:ext>
            </a:extLst>
          </p:cNvPr>
          <p:cNvSpPr>
            <a:spLocks noGrp="1"/>
          </p:cNvSpPr>
          <p:nvPr>
            <p:ph type="subTitle" idx="10"/>
          </p:nvPr>
        </p:nvSpPr>
        <p:spPr/>
        <p:txBody>
          <a:bodyPr/>
          <a:lstStyle/>
          <a:p>
            <a:endParaRPr lang="en-US"/>
          </a:p>
        </p:txBody>
      </p:sp>
      <p:pic>
        <p:nvPicPr>
          <p:cNvPr id="6" name="Picture 6" descr="Picture of LA Noire game, where two detectives interrogate a suspect.">
            <a:extLst>
              <a:ext uri="{FF2B5EF4-FFF2-40B4-BE49-F238E27FC236}">
                <a16:creationId xmlns:a16="http://schemas.microsoft.com/office/drawing/2014/main" id="{B832499F-2704-3147-BB1C-8D61E78DB7C8}"/>
              </a:ext>
            </a:extLst>
          </p:cNvPr>
          <p:cNvPicPr>
            <a:picLocks noChangeAspect="1"/>
          </p:cNvPicPr>
          <p:nvPr/>
        </p:nvPicPr>
        <p:blipFill>
          <a:blip r:embed="rId2"/>
          <a:stretch>
            <a:fillRect/>
          </a:stretch>
        </p:blipFill>
        <p:spPr>
          <a:xfrm>
            <a:off x="-14288" y="4763"/>
            <a:ext cx="12210959" cy="6847438"/>
          </a:xfrm>
          <a:prstGeom prst="rect">
            <a:avLst/>
          </a:prstGeom>
        </p:spPr>
      </p:pic>
      <p:pic>
        <p:nvPicPr>
          <p:cNvPr id="7" name="Picture 8" descr="Box with words, &quot;Closed Captioning&quot;">
            <a:extLst>
              <a:ext uri="{FF2B5EF4-FFF2-40B4-BE49-F238E27FC236}">
                <a16:creationId xmlns:a16="http://schemas.microsoft.com/office/drawing/2014/main" id="{6D6B5AAF-588E-9444-B0D3-AE93BE7BE07C}"/>
              </a:ext>
            </a:extLst>
          </p:cNvPr>
          <p:cNvPicPr>
            <a:picLocks noChangeAspect="1"/>
          </p:cNvPicPr>
          <p:nvPr/>
        </p:nvPicPr>
        <p:blipFill>
          <a:blip r:embed="rId3"/>
          <a:stretch>
            <a:fillRect/>
          </a:stretch>
        </p:blipFill>
        <p:spPr>
          <a:xfrm>
            <a:off x="-14288" y="466725"/>
            <a:ext cx="5669620" cy="864344"/>
          </a:xfrm>
          <a:prstGeom prst="rect">
            <a:avLst/>
          </a:prstGeom>
        </p:spPr>
      </p:pic>
      <p:pic>
        <p:nvPicPr>
          <p:cNvPr id="8" name="Picture 13" descr="[In a Raised Voice]&#10;Detective Smith: I know you have the information we are looking for Scott, so tell me the truth&#10;[Scott is breathing heavily]">
            <a:extLst>
              <a:ext uri="{FF2B5EF4-FFF2-40B4-BE49-F238E27FC236}">
                <a16:creationId xmlns:a16="http://schemas.microsoft.com/office/drawing/2014/main" id="{9CA15F28-A4D6-924F-BE60-D6A88E784625}"/>
              </a:ext>
            </a:extLst>
          </p:cNvPr>
          <p:cNvPicPr>
            <a:picLocks noChangeAspect="1"/>
          </p:cNvPicPr>
          <p:nvPr/>
        </p:nvPicPr>
        <p:blipFill rotWithShape="1">
          <a:blip r:embed="rId4"/>
          <a:srcRect l="951" t="3067" r="5226" b="3277"/>
          <a:stretch/>
        </p:blipFill>
        <p:spPr>
          <a:xfrm>
            <a:off x="0" y="5673047"/>
            <a:ext cx="6726148" cy="1184953"/>
          </a:xfrm>
          <a:prstGeom prst="rect">
            <a:avLst/>
          </a:prstGeom>
        </p:spPr>
      </p:pic>
    </p:spTree>
    <p:extLst>
      <p:ext uri="{BB962C8B-B14F-4D97-AF65-F5344CB8AC3E}">
        <p14:creationId xmlns:p14="http://schemas.microsoft.com/office/powerpoint/2010/main" val="3365400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10"/>
            <a:ext cx="10515600" cy="637198"/>
          </a:xfrm>
        </p:spPr>
        <p:txBody>
          <a:bodyPr/>
          <a:lstStyle/>
          <a:p>
            <a:r>
              <a:rPr lang="en-US" b="0" dirty="0"/>
              <a:t>Includification Best Practices: Cognitive</a:t>
            </a: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dirty="0"/>
              <a:t>Cognitive best practices talks about how to make your game more accessible to gamers with cognitive disabilities</a:t>
            </a:r>
          </a:p>
          <a:p>
            <a:r>
              <a:rPr lang="en-US" dirty="0"/>
              <a:t>This includes:</a:t>
            </a:r>
          </a:p>
          <a:p>
            <a:pPr lvl="1"/>
            <a:r>
              <a:rPr lang="en-US" dirty="0"/>
              <a:t>Tutorials &amp; Sandbox Modes</a:t>
            </a:r>
          </a:p>
          <a:p>
            <a:pPr lvl="1"/>
            <a:r>
              <a:rPr lang="en-US" dirty="0"/>
              <a:t>Training Levels</a:t>
            </a:r>
          </a:p>
          <a:p>
            <a:pPr lvl="1"/>
            <a:r>
              <a:rPr lang="en-US" dirty="0"/>
              <a:t>Difficulty Level Settings</a:t>
            </a:r>
          </a:p>
          <a:p>
            <a:pPr lvl="1"/>
            <a:r>
              <a:rPr lang="en-US" dirty="0"/>
              <a:t>Reward System Balance</a:t>
            </a:r>
          </a:p>
          <a:p>
            <a:endParaRPr lang="en-US" dirty="0"/>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22</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4161475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17"/>
            <a:ext cx="10515600" cy="636588"/>
          </a:xfrm>
        </p:spPr>
        <p:txBody>
          <a:bodyPr/>
          <a:lstStyle/>
          <a:p>
            <a:r>
              <a:rPr lang="en-US" b="0" dirty="0"/>
              <a:t>Deep Dive: Training Levels</a:t>
            </a:r>
            <a:endParaRPr lang="en-US" dirty="0">
              <a:solidFill>
                <a:schemeClr val="tx1"/>
              </a:solidFill>
            </a:endParaRPr>
          </a:p>
        </p:txBody>
      </p:sp>
      <p:sp>
        <p:nvSpPr>
          <p:cNvPr id="8" name="Subtitle 7" hidden="1">
            <a:extLst>
              <a:ext uri="{FF2B5EF4-FFF2-40B4-BE49-F238E27FC236}">
                <a16:creationId xmlns:a16="http://schemas.microsoft.com/office/drawing/2014/main" id="{ED57B5E1-36D8-4212-A812-76321DAE40AC}"/>
              </a:ext>
            </a:extLst>
          </p:cNvPr>
          <p:cNvSpPr>
            <a:spLocks noGrp="1"/>
          </p:cNvSpPr>
          <p:nvPr>
            <p:ph type="subTitle" idx="10"/>
          </p:nvPr>
        </p:nvSpPr>
        <p:spPr/>
        <p:txBody>
          <a:bodyPr>
            <a:noAutofit/>
          </a:bodyPr>
          <a:lstStyle/>
          <a:p>
            <a:r>
              <a:rPr lang="en-US"/>
              <a:t>Add my previous slides here</a:t>
            </a:r>
          </a:p>
        </p:txBody>
      </p:sp>
      <p:sp>
        <p:nvSpPr>
          <p:cNvPr id="3" name="Content Placeholder 2"/>
          <p:cNvSpPr>
            <a:spLocks noGrp="1"/>
          </p:cNvSpPr>
          <p:nvPr>
            <p:ph idx="1"/>
          </p:nvPr>
        </p:nvSpPr>
        <p:spPr/>
        <p:txBody>
          <a:bodyPr vert="horz" lIns="91440" tIns="45720" rIns="91440" bIns="45720" rtlCol="0" anchor="t">
            <a:normAutofit/>
          </a:bodyPr>
          <a:lstStyle/>
          <a:p>
            <a:r>
              <a:rPr lang="en-US" sz="2600" dirty="0"/>
              <a:t>Training levels allow gamers to practice in a multiplayer environment, however against NPCs of various difficulty levels</a:t>
            </a:r>
          </a:p>
          <a:p>
            <a:r>
              <a:rPr lang="en-US" sz="2600" dirty="0"/>
              <a:t>This allows gamers whom need more time to prepare for online play to practice and increase their skillset</a:t>
            </a:r>
          </a:p>
          <a:p>
            <a:r>
              <a:rPr lang="en-US" sz="2600" dirty="0"/>
              <a:t>Gamers can increase their skills in an environment where it mitigates frustration</a:t>
            </a:r>
          </a:p>
          <a:p>
            <a:pPr marL="0">
              <a:buNone/>
            </a:pPr>
            <a:endParaRPr lang="en-US" sz="2600" b="1" dirty="0"/>
          </a:p>
          <a:p>
            <a:pPr marL="0">
              <a:buNone/>
            </a:pPr>
            <a:r>
              <a:rPr lang="en-US" sz="2600" b="1" dirty="0"/>
              <a:t>Objective: </a:t>
            </a:r>
            <a:r>
              <a:rPr lang="en-US" sz="2600" dirty="0"/>
              <a:t>Provide varying difficulty levels for gamers to increase their skillset so there is no fear of failure that would negatively affect one's game campaign and mitigate frustration</a:t>
            </a:r>
            <a:endParaRPr lang="en-US" sz="2600" dirty="0">
              <a:solidFill>
                <a:schemeClr val="tx1"/>
              </a:solidFill>
            </a:endParaRPr>
          </a:p>
        </p:txBody>
      </p:sp>
      <p:sp>
        <p:nvSpPr>
          <p:cNvPr id="5" name="Slide Number Placeholder 4"/>
          <p:cNvSpPr>
            <a:spLocks noGrp="1"/>
          </p:cNvSpPr>
          <p:nvPr>
            <p:ph type="sldNum" sz="quarter" idx="4"/>
          </p:nvPr>
        </p:nvSpPr>
        <p:spPr/>
        <p:txBody>
          <a:bodyPr/>
          <a:lstStyle/>
          <a:p>
            <a:fld id="{2030EA8A-DA75-3443-B9EE-A63E33F4F203}" type="slidenum">
              <a:rPr lang="en-US" smtClean="0"/>
              <a:pPr/>
              <a:t>23</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070868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C9E5-0BA9-1740-8382-465FF39C8204}"/>
              </a:ext>
            </a:extLst>
          </p:cNvPr>
          <p:cNvSpPr>
            <a:spLocks noGrp="1"/>
          </p:cNvSpPr>
          <p:nvPr>
            <p:ph type="title"/>
          </p:nvPr>
        </p:nvSpPr>
        <p:spPr/>
        <p:txBody>
          <a:bodyPr/>
          <a:lstStyle/>
          <a:p>
            <a:r>
              <a:rPr lang="en-US" dirty="0"/>
              <a:t>Deep Dive: Screen Shot</a:t>
            </a:r>
          </a:p>
        </p:txBody>
      </p:sp>
      <p:sp>
        <p:nvSpPr>
          <p:cNvPr id="5" name="Subtitle 4">
            <a:extLst>
              <a:ext uri="{FF2B5EF4-FFF2-40B4-BE49-F238E27FC236}">
                <a16:creationId xmlns:a16="http://schemas.microsoft.com/office/drawing/2014/main" id="{D23A72C5-763C-564C-AF16-212BA4DE47F3}"/>
              </a:ext>
            </a:extLst>
          </p:cNvPr>
          <p:cNvSpPr>
            <a:spLocks noGrp="1"/>
          </p:cNvSpPr>
          <p:nvPr>
            <p:ph type="subTitle" idx="10"/>
          </p:nvPr>
        </p:nvSpPr>
        <p:spPr/>
        <p:txBody>
          <a:bodyPr/>
          <a:lstStyle/>
          <a:p>
            <a:endParaRPr lang="en-US"/>
          </a:p>
        </p:txBody>
      </p:sp>
      <p:pic>
        <p:nvPicPr>
          <p:cNvPr id="6" name="Picture 15" descr="A picture containing sky, outdoor, building&#10;&#10;Description generated with very high confidence">
            <a:extLst>
              <a:ext uri="{FF2B5EF4-FFF2-40B4-BE49-F238E27FC236}">
                <a16:creationId xmlns:a16="http://schemas.microsoft.com/office/drawing/2014/main" id="{EB96D010-5B0D-D44C-9E10-D525666D707F}"/>
              </a:ext>
            </a:extLst>
          </p:cNvPr>
          <p:cNvPicPr>
            <a:picLocks noChangeAspect="1"/>
          </p:cNvPicPr>
          <p:nvPr/>
        </p:nvPicPr>
        <p:blipFill>
          <a:blip r:embed="rId2"/>
          <a:stretch>
            <a:fillRect/>
          </a:stretch>
        </p:blipFill>
        <p:spPr>
          <a:xfrm>
            <a:off x="-11339" y="1"/>
            <a:ext cx="12198791" cy="6859356"/>
          </a:xfrm>
          <a:prstGeom prst="rect">
            <a:avLst/>
          </a:prstGeom>
        </p:spPr>
      </p:pic>
    </p:spTree>
    <p:extLst>
      <p:ext uri="{BB962C8B-B14F-4D97-AF65-F5344CB8AC3E}">
        <p14:creationId xmlns:p14="http://schemas.microsoft.com/office/powerpoint/2010/main" val="674080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5865"/>
            <a:ext cx="10515600" cy="636588"/>
          </a:xfrm>
        </p:spPr>
        <p:txBody>
          <a:bodyPr/>
          <a:lstStyle/>
          <a:p>
            <a:r>
              <a:rPr lang="en-US" dirty="0"/>
              <a:t>Mode 1: Training vs Non-Combative NPCs</a:t>
            </a:r>
            <a:endParaRPr lang="en-US" dirty="0">
              <a:solidFill>
                <a:schemeClr val="tx1"/>
              </a:solidFill>
            </a:endParaRPr>
          </a:p>
        </p:txBody>
      </p:sp>
      <p:sp>
        <p:nvSpPr>
          <p:cNvPr id="8" name="Subtitle 7">
            <a:extLst>
              <a:ext uri="{FF2B5EF4-FFF2-40B4-BE49-F238E27FC236}">
                <a16:creationId xmlns:a16="http://schemas.microsoft.com/office/drawing/2014/main" id="{ED57B5E1-36D8-4212-A812-76321DAE40AC}"/>
              </a:ext>
            </a:extLst>
          </p:cNvPr>
          <p:cNvSpPr>
            <a:spLocks noGrp="1"/>
          </p:cNvSpPr>
          <p:nvPr>
            <p:ph type="subTitle" idx="10"/>
          </p:nvPr>
        </p:nvSpPr>
        <p:spPr/>
        <p:txBody>
          <a:bodyPr>
            <a:noAutofit/>
          </a:bodyPr>
          <a:lstStyle/>
          <a:p>
            <a:r>
              <a:rPr lang="en-US" dirty="0"/>
              <a:t>Deep Dive: Training Levels</a:t>
            </a:r>
            <a:endParaRPr lang="en-US" dirty="0">
              <a:solidFill>
                <a:schemeClr val="tx1"/>
              </a:solidFill>
            </a:endParaRPr>
          </a:p>
        </p:txBody>
      </p:sp>
      <p:sp>
        <p:nvSpPr>
          <p:cNvPr id="3" name="Content Placeholder 2"/>
          <p:cNvSpPr>
            <a:spLocks noGrp="1"/>
          </p:cNvSpPr>
          <p:nvPr>
            <p:ph idx="1"/>
          </p:nvPr>
        </p:nvSpPr>
        <p:spPr>
          <a:xfrm>
            <a:off x="838200" y="1644650"/>
            <a:ext cx="10540390" cy="4532313"/>
          </a:xfrm>
        </p:spPr>
        <p:txBody>
          <a:bodyPr vert="horz" lIns="91440" tIns="45720" rIns="91440" bIns="45720" rtlCol="0" anchor="t">
            <a:normAutofit/>
          </a:bodyPr>
          <a:lstStyle/>
          <a:p>
            <a:r>
              <a:rPr lang="en-US"/>
              <a:t>Non-combative NPCs allows gamers to explore new characters and increase their skillset without risk of failure in a competitive environment</a:t>
            </a:r>
          </a:p>
          <a:p>
            <a:r>
              <a:rPr lang="en-US"/>
              <a:t>Able to practice aiming and movement without an enemy firing back</a:t>
            </a:r>
          </a:p>
          <a:p>
            <a:r>
              <a:rPr lang="en-US"/>
              <a:t>Best for beginner players as well</a:t>
            </a:r>
          </a:p>
          <a:p>
            <a:endParaRPr lang="en-US"/>
          </a:p>
        </p:txBody>
      </p:sp>
      <p:sp>
        <p:nvSpPr>
          <p:cNvPr id="5" name="Slide Number Placeholder 4"/>
          <p:cNvSpPr>
            <a:spLocks noGrp="1"/>
          </p:cNvSpPr>
          <p:nvPr>
            <p:ph type="sldNum" sz="quarter" idx="4"/>
          </p:nvPr>
        </p:nvSpPr>
        <p:spPr/>
        <p:txBody>
          <a:bodyPr/>
          <a:lstStyle/>
          <a:p>
            <a:fld id="{2030EA8A-DA75-3443-B9EE-A63E33F4F203}" type="slidenum">
              <a:rPr lang="en-US" smtClean="0"/>
              <a:pPr/>
              <a:t>25</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2367305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5655"/>
            <a:ext cx="10515600" cy="636588"/>
          </a:xfrm>
        </p:spPr>
        <p:txBody>
          <a:bodyPr/>
          <a:lstStyle/>
          <a:p>
            <a:r>
              <a:rPr lang="en-US" dirty="0"/>
              <a:t>Mode 2: Training vs Combative NPCs </a:t>
            </a:r>
          </a:p>
        </p:txBody>
      </p:sp>
      <p:sp>
        <p:nvSpPr>
          <p:cNvPr id="8" name="Subtitle 7">
            <a:extLst>
              <a:ext uri="{FF2B5EF4-FFF2-40B4-BE49-F238E27FC236}">
                <a16:creationId xmlns:a16="http://schemas.microsoft.com/office/drawing/2014/main" id="{ED57B5E1-36D8-4212-A812-76321DAE40AC}"/>
              </a:ext>
            </a:extLst>
          </p:cNvPr>
          <p:cNvSpPr>
            <a:spLocks noGrp="1"/>
          </p:cNvSpPr>
          <p:nvPr>
            <p:ph type="subTitle" idx="10"/>
          </p:nvPr>
        </p:nvSpPr>
        <p:spPr/>
        <p:txBody>
          <a:bodyPr>
            <a:noAutofit/>
          </a:bodyPr>
          <a:lstStyle/>
          <a:p>
            <a:r>
              <a:rPr lang="en-US" dirty="0"/>
              <a:t>Deep Dive: Training Levels</a:t>
            </a:r>
            <a:endParaRPr lang="en-US" dirty="0">
              <a:solidFill>
                <a:schemeClr val="tx1"/>
              </a:solidFill>
            </a:endParaRPr>
          </a:p>
        </p:txBody>
      </p:sp>
      <p:sp>
        <p:nvSpPr>
          <p:cNvPr id="3" name="Content Placeholder 2"/>
          <p:cNvSpPr>
            <a:spLocks noGrp="1"/>
          </p:cNvSpPr>
          <p:nvPr>
            <p:ph idx="1"/>
          </p:nvPr>
        </p:nvSpPr>
        <p:spPr>
          <a:xfrm>
            <a:off x="838200" y="1644650"/>
            <a:ext cx="5549900" cy="4532313"/>
          </a:xfrm>
        </p:spPr>
        <p:txBody>
          <a:bodyPr vert="horz" lIns="91440" tIns="45720" rIns="91440" bIns="45720" rtlCol="0" anchor="t">
            <a:normAutofit/>
          </a:bodyPr>
          <a:lstStyle/>
          <a:p>
            <a:r>
              <a:rPr lang="en-US" sz="2400" dirty="0"/>
              <a:t>Combative NPCs provide the next layer of training for gamers.</a:t>
            </a:r>
          </a:p>
          <a:p>
            <a:r>
              <a:rPr lang="en-US" sz="2400" dirty="0"/>
              <a:t>Providing difficulty levels within the training levels is very beneficial, as it allows continued skillset expansion</a:t>
            </a:r>
          </a:p>
          <a:p>
            <a:r>
              <a:rPr lang="en-US" sz="2400" b="1" dirty="0"/>
              <a:t>Gamers can continue practicing until they feel comfortable entering the online space, not the other way around</a:t>
            </a:r>
          </a:p>
        </p:txBody>
      </p:sp>
      <p:pic>
        <p:nvPicPr>
          <p:cNvPr id="6" name="Picture 6" descr="Picture of three Versus AI options in Overwatch. From left to right: Easy, Medium, Hard">
            <a:extLst>
              <a:ext uri="{FF2B5EF4-FFF2-40B4-BE49-F238E27FC236}">
                <a16:creationId xmlns:a16="http://schemas.microsoft.com/office/drawing/2014/main" id="{D301F318-E337-43F5-BF65-BC58BA461EA6}"/>
              </a:ext>
            </a:extLst>
          </p:cNvPr>
          <p:cNvPicPr>
            <a:picLocks noChangeAspect="1"/>
          </p:cNvPicPr>
          <p:nvPr/>
        </p:nvPicPr>
        <p:blipFill>
          <a:blip r:embed="rId3"/>
          <a:stretch>
            <a:fillRect/>
          </a:stretch>
        </p:blipFill>
        <p:spPr>
          <a:xfrm>
            <a:off x="6394450" y="2171700"/>
            <a:ext cx="5621338" cy="3484563"/>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26</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99601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6568"/>
            <a:ext cx="10515600" cy="636588"/>
          </a:xfrm>
        </p:spPr>
        <p:txBody>
          <a:bodyPr/>
          <a:lstStyle/>
          <a:p>
            <a:r>
              <a:rPr lang="en-US" dirty="0"/>
              <a:t>Mode 3: Custom Games</a:t>
            </a:r>
          </a:p>
        </p:txBody>
      </p:sp>
      <p:sp>
        <p:nvSpPr>
          <p:cNvPr id="8" name="Subtitle 7">
            <a:extLst>
              <a:ext uri="{FF2B5EF4-FFF2-40B4-BE49-F238E27FC236}">
                <a16:creationId xmlns:a16="http://schemas.microsoft.com/office/drawing/2014/main" id="{ED57B5E1-36D8-4212-A812-76321DAE40AC}"/>
              </a:ext>
            </a:extLst>
          </p:cNvPr>
          <p:cNvSpPr>
            <a:spLocks noGrp="1"/>
          </p:cNvSpPr>
          <p:nvPr>
            <p:ph type="subTitle" idx="10"/>
          </p:nvPr>
        </p:nvSpPr>
        <p:spPr/>
        <p:txBody>
          <a:bodyPr>
            <a:noAutofit/>
          </a:bodyPr>
          <a:lstStyle/>
          <a:p>
            <a:r>
              <a:rPr lang="en-US" dirty="0"/>
              <a:t>Deep Dive: Training Levels</a:t>
            </a:r>
            <a:endParaRPr lang="en-US" dirty="0">
              <a:solidFill>
                <a:schemeClr val="tx1"/>
              </a:solidFill>
            </a:endParaRPr>
          </a:p>
        </p:txBody>
      </p:sp>
      <p:pic>
        <p:nvPicPr>
          <p:cNvPr id="6" name="Picture 6" descr="A picture of a Custom Game setup in Overwatch, where the player set the settings to them competing against 6 Hard-level AIs. Five of them are Bastions, One is Zenyatta.&#10;&#10;">
            <a:extLst>
              <a:ext uri="{FF2B5EF4-FFF2-40B4-BE49-F238E27FC236}">
                <a16:creationId xmlns:a16="http://schemas.microsoft.com/office/drawing/2014/main" id="{13C566C4-A564-45EF-AD79-055A5F7A5073}"/>
              </a:ext>
            </a:extLst>
          </p:cNvPr>
          <p:cNvPicPr>
            <a:picLocks noChangeAspect="1"/>
          </p:cNvPicPr>
          <p:nvPr/>
        </p:nvPicPr>
        <p:blipFill>
          <a:blip r:embed="rId3"/>
          <a:stretch>
            <a:fillRect/>
          </a:stretch>
        </p:blipFill>
        <p:spPr>
          <a:xfrm>
            <a:off x="3175" y="1584325"/>
            <a:ext cx="12179300" cy="5305425"/>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27</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413410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1329"/>
            <a:ext cx="10515600" cy="637198"/>
          </a:xfrm>
        </p:spPr>
        <p:txBody>
          <a:bodyPr/>
          <a:lstStyle/>
          <a:p>
            <a:r>
              <a:rPr lang="en-US" b="0" dirty="0"/>
              <a:t>Universal Design</a:t>
            </a: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sz="3200" dirty="0"/>
              <a:t>In essence, all accessibility best practices, regardless if within web or games, is good design practices at its core</a:t>
            </a:r>
          </a:p>
          <a:p>
            <a:r>
              <a:rPr lang="en-US" sz="3200" dirty="0"/>
              <a:t>With all development, focus on proper universal design practices, and the accessibility will come with it</a:t>
            </a:r>
          </a:p>
          <a:p>
            <a:pPr marL="0" indent="0">
              <a:buNone/>
            </a:pP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28</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062605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C4FA-8E9F-124A-9909-C71C356DFD76}"/>
              </a:ext>
            </a:extLst>
          </p:cNvPr>
          <p:cNvSpPr>
            <a:spLocks noGrp="1"/>
          </p:cNvSpPr>
          <p:nvPr>
            <p:ph type="title"/>
          </p:nvPr>
        </p:nvSpPr>
        <p:spPr>
          <a:xfrm>
            <a:off x="2042629" y="1885585"/>
            <a:ext cx="7232000" cy="1859101"/>
          </a:xfrm>
        </p:spPr>
        <p:txBody>
          <a:bodyPr/>
          <a:lstStyle/>
          <a:p>
            <a:r>
              <a:rPr lang="en-US" cap="none" dirty="0">
                <a:solidFill>
                  <a:srgbClr val="000000"/>
                </a:solidFill>
              </a:rPr>
              <a:t>Mobile Gaming</a:t>
            </a:r>
          </a:p>
        </p:txBody>
      </p:sp>
    </p:spTree>
    <p:extLst>
      <p:ext uri="{BB962C8B-B14F-4D97-AF65-F5344CB8AC3E}">
        <p14:creationId xmlns:p14="http://schemas.microsoft.com/office/powerpoint/2010/main" val="4180713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09CB-1EEF-BA4B-B13F-94D2D2B9E3F8}"/>
              </a:ext>
            </a:extLst>
          </p:cNvPr>
          <p:cNvSpPr>
            <a:spLocks noGrp="1"/>
          </p:cNvSpPr>
          <p:nvPr>
            <p:ph type="title"/>
          </p:nvPr>
        </p:nvSpPr>
        <p:spPr>
          <a:xfrm>
            <a:off x="2042629" y="1885585"/>
            <a:ext cx="6260123" cy="1902644"/>
          </a:xfrm>
        </p:spPr>
        <p:txBody>
          <a:bodyPr/>
          <a:lstStyle/>
          <a:p>
            <a:r>
              <a:rPr lang="en-US" cap="none" dirty="0">
                <a:solidFill>
                  <a:srgbClr val="000000"/>
                </a:solidFill>
              </a:rPr>
              <a:t>Includification</a:t>
            </a:r>
          </a:p>
        </p:txBody>
      </p:sp>
    </p:spTree>
    <p:extLst>
      <p:ext uri="{BB962C8B-B14F-4D97-AF65-F5344CB8AC3E}">
        <p14:creationId xmlns:p14="http://schemas.microsoft.com/office/powerpoint/2010/main" val="1346657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State of Mobile Gaming</a:t>
            </a:r>
            <a:endParaRPr lang="en-US" dirty="0"/>
          </a:p>
        </p:txBody>
      </p:sp>
      <p:sp>
        <p:nvSpPr>
          <p:cNvPr id="6" name="Subtitle 5" hidden="1"/>
          <p:cNvSpPr>
            <a:spLocks noGrp="1"/>
          </p:cNvSpPr>
          <p:nvPr>
            <p:ph type="subTitle" idx="10"/>
          </p:nvPr>
        </p:nvSpPr>
        <p:spPr/>
        <p:txBody>
          <a:bodyPr>
            <a:noAutofit/>
          </a:bodyPr>
          <a:lstStyle/>
          <a:p>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t>In 2015, over 51 percent of U.S. mobile phone users were gaming on their devices. </a:t>
            </a:r>
          </a:p>
          <a:p>
            <a:r>
              <a:rPr lang="en-US" dirty="0"/>
              <a:t>It is expected that starting in 2018 the penetration of mobile gaming in the United States will surpass 60 percent, and in 2020 it is projected to reach 63.7 percent. </a:t>
            </a:r>
          </a:p>
          <a:p>
            <a:endParaRPr lang="en-US" dirty="0"/>
          </a:p>
          <a:p>
            <a:endParaRPr lang="en-US" sz="2000" dirty="0"/>
          </a:p>
          <a:p>
            <a:endParaRPr lang="en-US" dirty="0"/>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30</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402450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Overview</a:t>
            </a:r>
          </a:p>
        </p:txBody>
      </p:sp>
      <p:sp>
        <p:nvSpPr>
          <p:cNvPr id="6" name="Subtitle 5"/>
          <p:cNvSpPr>
            <a:spLocks noGrp="1"/>
          </p:cNvSpPr>
          <p:nvPr>
            <p:ph type="subTitle" idx="10"/>
          </p:nvPr>
        </p:nvSpPr>
        <p:spPr/>
        <p:txBody>
          <a:bodyPr>
            <a:noAutofit/>
          </a:bodyPr>
          <a:lstStyle/>
          <a:p>
            <a:r>
              <a:rPr lang="en-US" dirty="0"/>
              <a:t>Mobile Gaming</a:t>
            </a:r>
          </a:p>
        </p:txBody>
      </p:sp>
      <p:sp>
        <p:nvSpPr>
          <p:cNvPr id="3" name="Content Placeholder 2"/>
          <p:cNvSpPr>
            <a:spLocks noGrp="1"/>
          </p:cNvSpPr>
          <p:nvPr>
            <p:ph idx="1"/>
          </p:nvPr>
        </p:nvSpPr>
        <p:spPr/>
        <p:txBody>
          <a:bodyPr vert="horz" lIns="91440" tIns="45720" rIns="91440" bIns="45720" rtlCol="0" anchor="t">
            <a:normAutofit/>
          </a:bodyPr>
          <a:lstStyle/>
          <a:p>
            <a:r>
              <a:rPr lang="en-US"/>
              <a:t>Touch</a:t>
            </a:r>
          </a:p>
          <a:p>
            <a:pPr lvl="1"/>
            <a:r>
              <a:rPr lang="en-US"/>
              <a:t>Large touch area</a:t>
            </a:r>
          </a:p>
          <a:p>
            <a:pPr lvl="1"/>
            <a:r>
              <a:rPr lang="en-US"/>
              <a:t>Buffer to prevent accidental activation</a:t>
            </a:r>
          </a:p>
          <a:p>
            <a:r>
              <a:rPr lang="en-US"/>
              <a:t>Multi-touch</a:t>
            </a:r>
          </a:p>
          <a:p>
            <a:r>
              <a:rPr lang="en-US"/>
              <a:t>Alternative Buttons</a:t>
            </a:r>
          </a:p>
          <a:p>
            <a:r>
              <a:rPr lang="en-US"/>
              <a:t>High Contrast</a:t>
            </a:r>
          </a:p>
          <a:p>
            <a:r>
              <a:rPr lang="en-US"/>
              <a:t>Colorblind Options</a:t>
            </a:r>
          </a:p>
          <a:p>
            <a:r>
              <a:rPr lang="en-US"/>
              <a:t>Speed Settings</a:t>
            </a:r>
          </a:p>
          <a:p>
            <a:endParaRPr lang="en-US"/>
          </a:p>
          <a:p>
            <a:endParaRPr lang="en-US"/>
          </a:p>
        </p:txBody>
      </p:sp>
      <p:sp>
        <p:nvSpPr>
          <p:cNvPr id="5" name="Slide Number Placeholder 4"/>
          <p:cNvSpPr>
            <a:spLocks noGrp="1"/>
          </p:cNvSpPr>
          <p:nvPr>
            <p:ph type="sldNum" sz="quarter" idx="4"/>
          </p:nvPr>
        </p:nvSpPr>
        <p:spPr/>
        <p:txBody>
          <a:bodyPr/>
          <a:lstStyle/>
          <a:p>
            <a:fld id="{2030EA8A-DA75-3443-B9EE-A63E33F4F203}" type="slidenum">
              <a:rPr lang="en-US" smtClean="0"/>
              <a:pPr/>
              <a:t>31</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192196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Mobile Gaming: One-Switch Games</a:t>
            </a:r>
          </a:p>
        </p:txBody>
      </p:sp>
      <p:sp>
        <p:nvSpPr>
          <p:cNvPr id="6" name="Subtitle 5" hidden="1"/>
          <p:cNvSpPr>
            <a:spLocks noGrp="1"/>
          </p:cNvSpPr>
          <p:nvPr>
            <p:ph type="subTitle" idx="10"/>
          </p:nvPr>
        </p:nvSpPr>
        <p:spPr/>
        <p:txBody>
          <a:bodyPr>
            <a:noAutofit/>
          </a:bodyPr>
          <a:lstStyle/>
          <a:p>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t>Flappy Bird</a:t>
            </a:r>
          </a:p>
          <a:p>
            <a:r>
              <a:rPr lang="en-US" dirty="0"/>
              <a:t>One switch button can operate the game</a:t>
            </a:r>
          </a:p>
          <a:p>
            <a:r>
              <a:rPr lang="en-US" dirty="0"/>
              <a:t>One hand accessibility</a:t>
            </a:r>
          </a:p>
          <a:p>
            <a:r>
              <a:rPr lang="en-US" dirty="0"/>
              <a:t>Spacebar gameplay</a:t>
            </a:r>
          </a:p>
          <a:p>
            <a:pPr lvl="1"/>
            <a:r>
              <a:rPr lang="en-US" dirty="0">
                <a:hlinkClick r:id="rId2"/>
              </a:rPr>
              <a:t>https://www.youtube.com/watch?v=6TCbyoPxVdQ</a:t>
            </a: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32</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613705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b="0" dirty="0"/>
              <a:t>Mobile Gaming: Accessible Puzzle Games</a:t>
            </a:r>
          </a:p>
        </p:txBody>
      </p:sp>
      <p:sp>
        <p:nvSpPr>
          <p:cNvPr id="6" name="Subtitle 5" hidden="1"/>
          <p:cNvSpPr>
            <a:spLocks noGrp="1"/>
          </p:cNvSpPr>
          <p:nvPr>
            <p:ph type="subTitle" idx="10"/>
          </p:nvPr>
        </p:nvSpPr>
        <p:spPr/>
        <p:txBody>
          <a:bodyPr>
            <a:noAutofit/>
          </a:bodyPr>
          <a:lstStyle/>
          <a:p>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a:t>Colorblind Accessibility in Puzzle Fighter</a:t>
            </a:r>
          </a:p>
          <a:p>
            <a:r>
              <a:rPr lang="en-US"/>
              <a:t>Original Super Puzzle Fighter II Turbo arcade game was notorious for being unplayable for people who are colorblind</a:t>
            </a:r>
          </a:p>
          <a:p>
            <a:r>
              <a:rPr lang="en-US" err="1"/>
              <a:t>Modding</a:t>
            </a:r>
            <a:r>
              <a:rPr lang="en-US"/>
              <a:t> community made colorblind accessible hacks of the original</a:t>
            </a:r>
          </a:p>
          <a:p>
            <a:r>
              <a:rPr lang="en-US"/>
              <a:t>Capcom noticed this and added a colorblind mode to Puzzle Fighter</a:t>
            </a:r>
          </a:p>
        </p:txBody>
      </p:sp>
      <p:sp>
        <p:nvSpPr>
          <p:cNvPr id="5" name="Slide Number Placeholder 4"/>
          <p:cNvSpPr>
            <a:spLocks noGrp="1"/>
          </p:cNvSpPr>
          <p:nvPr>
            <p:ph type="sldNum" sz="quarter" idx="4"/>
          </p:nvPr>
        </p:nvSpPr>
        <p:spPr/>
        <p:txBody>
          <a:bodyPr/>
          <a:lstStyle/>
          <a:p>
            <a:fld id="{2030EA8A-DA75-3443-B9EE-A63E33F4F203}" type="slidenum">
              <a:rPr lang="en-US" smtClean="0"/>
              <a:pPr/>
              <a:t>33</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863610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0" dirty="0"/>
              <a:t>Mobile Gaming: Puzzle Fighter Comparison</a:t>
            </a:r>
          </a:p>
        </p:txBody>
      </p:sp>
      <p:sp>
        <p:nvSpPr>
          <p:cNvPr id="6" name="Subtitle 5" hidden="1"/>
          <p:cNvSpPr>
            <a:spLocks noGrp="1"/>
          </p:cNvSpPr>
          <p:nvPr>
            <p:ph type="subTitle" idx="10"/>
          </p:nvPr>
        </p:nvSpPr>
        <p:spPr/>
        <p:txBody>
          <a:bodyPr>
            <a:noAutofit/>
          </a:bodyPr>
          <a:lstStyle/>
          <a:p>
            <a:endParaRPr lang="en-US" dirty="0"/>
          </a:p>
        </p:txBody>
      </p:sp>
      <p:pic>
        <p:nvPicPr>
          <p:cNvPr id="8" name="Picture 8" descr="Puzzle Fighter gameplay screenshot without colorblind mode">
            <a:extLst>
              <a:ext uri="{FF2B5EF4-FFF2-40B4-BE49-F238E27FC236}">
                <a16:creationId xmlns:a16="http://schemas.microsoft.com/office/drawing/2014/main" id="{9B59ED83-8EDA-4AD6-9237-3C85303E10C6}"/>
              </a:ext>
            </a:extLst>
          </p:cNvPr>
          <p:cNvPicPr>
            <a:picLocks noGrp="1" noChangeAspect="1"/>
          </p:cNvPicPr>
          <p:nvPr>
            <p:ph idx="1"/>
          </p:nvPr>
        </p:nvPicPr>
        <p:blipFill>
          <a:blip r:embed="rId2"/>
          <a:stretch>
            <a:fillRect/>
          </a:stretch>
        </p:blipFill>
        <p:spPr>
          <a:xfrm>
            <a:off x="1702753" y="1640864"/>
            <a:ext cx="3411590" cy="4543425"/>
          </a:xfrm>
          <a:prstGeom prst="rect">
            <a:avLst/>
          </a:prstGeom>
        </p:spPr>
      </p:pic>
      <p:pic>
        <p:nvPicPr>
          <p:cNvPr id="10" name="Picture 10" descr="Puzzle Fighter screenshot with colorblind mode turned on">
            <a:extLst>
              <a:ext uri="{FF2B5EF4-FFF2-40B4-BE49-F238E27FC236}">
                <a16:creationId xmlns:a16="http://schemas.microsoft.com/office/drawing/2014/main" id="{28BA1C19-0220-4A4A-A1CF-41A03488B4B1}"/>
              </a:ext>
            </a:extLst>
          </p:cNvPr>
          <p:cNvPicPr>
            <a:picLocks noGrp="1" noChangeAspect="1"/>
          </p:cNvPicPr>
          <p:nvPr>
            <p:ph idx="11"/>
          </p:nvPr>
        </p:nvPicPr>
        <p:blipFill>
          <a:blip r:embed="rId3"/>
          <a:stretch>
            <a:fillRect/>
          </a:stretch>
        </p:blipFill>
        <p:spPr>
          <a:xfrm>
            <a:off x="7019195" y="1640864"/>
            <a:ext cx="3411590" cy="4543425"/>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34</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89474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Mobile Gaming – Quick Tests</a:t>
            </a:r>
          </a:p>
        </p:txBody>
      </p:sp>
      <p:sp>
        <p:nvSpPr>
          <p:cNvPr id="6" name="Subtitle 5" hidden="1"/>
          <p:cNvSpPr>
            <a:spLocks noGrp="1"/>
          </p:cNvSpPr>
          <p:nvPr>
            <p:ph type="subTitle" idx="10"/>
          </p:nvPr>
        </p:nvSpPr>
        <p:spPr/>
        <p:txBody>
          <a:bodyPr>
            <a:noAutofit/>
          </a:bodyPr>
          <a:lstStyle/>
          <a:p>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a:t>Can you play games on a flat surface?</a:t>
            </a:r>
          </a:p>
          <a:p>
            <a:r>
              <a:rPr lang="en-US"/>
              <a:t>Can you play games with one hand?</a:t>
            </a:r>
          </a:p>
          <a:p>
            <a:r>
              <a:rPr lang="en-US"/>
              <a:t>Can you play games without motion?</a:t>
            </a:r>
          </a:p>
          <a:p>
            <a:r>
              <a:rPr lang="en-US"/>
              <a:t>Can you play games with external input devices?</a:t>
            </a:r>
          </a:p>
        </p:txBody>
      </p:sp>
      <p:sp>
        <p:nvSpPr>
          <p:cNvPr id="5" name="Slide Number Placeholder 4"/>
          <p:cNvSpPr>
            <a:spLocks noGrp="1"/>
          </p:cNvSpPr>
          <p:nvPr>
            <p:ph type="sldNum" sz="quarter" idx="4"/>
          </p:nvPr>
        </p:nvSpPr>
        <p:spPr/>
        <p:txBody>
          <a:bodyPr/>
          <a:lstStyle/>
          <a:p>
            <a:fld id="{2030EA8A-DA75-3443-B9EE-A63E33F4F203}" type="slidenum">
              <a:rPr lang="en-US" smtClean="0"/>
              <a:pPr/>
              <a:t>35</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862897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BD52-A4EA-BB42-944A-F207F1C1815A}"/>
              </a:ext>
            </a:extLst>
          </p:cNvPr>
          <p:cNvSpPr>
            <a:spLocks noGrp="1"/>
          </p:cNvSpPr>
          <p:nvPr>
            <p:ph type="title"/>
          </p:nvPr>
        </p:nvSpPr>
        <p:spPr>
          <a:xfrm>
            <a:off x="2753829" y="1900099"/>
            <a:ext cx="6927200" cy="2695208"/>
          </a:xfrm>
        </p:spPr>
        <p:txBody>
          <a:bodyPr/>
          <a:lstStyle/>
          <a:p>
            <a:r>
              <a:rPr lang="en-US" cap="none" dirty="0">
                <a:solidFill>
                  <a:srgbClr val="000000"/>
                </a:solidFill>
              </a:rPr>
              <a:t>Biggest Accessibility Issues</a:t>
            </a:r>
          </a:p>
        </p:txBody>
      </p:sp>
    </p:spTree>
    <p:extLst>
      <p:ext uri="{BB962C8B-B14F-4D97-AF65-F5344CB8AC3E}">
        <p14:creationId xmlns:p14="http://schemas.microsoft.com/office/powerpoint/2010/main" val="584181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Biggest Accessibility Issues Observed</a:t>
            </a: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t>Like with web inaccessibility, there are common cases of game inaccessibility found throughout multiple games</a:t>
            </a:r>
          </a:p>
          <a:p>
            <a:r>
              <a:rPr lang="en-US"/>
              <a:t>An overarching theme is that game developers are not considering game accessibility early in development</a:t>
            </a:r>
          </a:p>
          <a:p>
            <a:r>
              <a:rPr lang="en-US"/>
              <a:t>This makes regressively adding accessibility into games difficult</a:t>
            </a:r>
          </a:p>
          <a:p>
            <a:r>
              <a:rPr lang="en-US"/>
              <a:t>Game accessibility should be considered during pre-production</a:t>
            </a:r>
          </a:p>
          <a:p>
            <a:r>
              <a:rPr lang="en-US"/>
              <a:t>Accessibility should be a main topic in every game design document/wiki</a:t>
            </a:r>
          </a:p>
        </p:txBody>
      </p:sp>
      <p:sp>
        <p:nvSpPr>
          <p:cNvPr id="5" name="Slide Number Placeholder 4"/>
          <p:cNvSpPr>
            <a:spLocks noGrp="1"/>
          </p:cNvSpPr>
          <p:nvPr>
            <p:ph type="sldNum" sz="quarter" idx="4"/>
          </p:nvPr>
        </p:nvSpPr>
        <p:spPr/>
        <p:txBody>
          <a:bodyPr/>
          <a:lstStyle/>
          <a:p>
            <a:fld id="{2030EA8A-DA75-3443-B9EE-A63E33F4F203}" type="slidenum">
              <a:rPr lang="en-US" smtClean="0"/>
              <a:pPr/>
              <a:t>37</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7277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20EB-1955-FE4E-963E-CC52EAF34A4E}"/>
              </a:ext>
            </a:extLst>
          </p:cNvPr>
          <p:cNvSpPr>
            <a:spLocks noGrp="1"/>
          </p:cNvSpPr>
          <p:nvPr>
            <p:ph type="title"/>
          </p:nvPr>
        </p:nvSpPr>
        <p:spPr/>
        <p:txBody>
          <a:bodyPr/>
          <a:lstStyle/>
          <a:p>
            <a:r>
              <a:rPr lang="en-US" b="0" dirty="0"/>
              <a:t>Biggest Accessibility Issues: Remapping</a:t>
            </a:r>
            <a:endParaRPr lang="en-US" dirty="0"/>
          </a:p>
        </p:txBody>
      </p:sp>
      <p:sp>
        <p:nvSpPr>
          <p:cNvPr id="6" name="Subtitle 5" hidden="1">
            <a:extLst>
              <a:ext uri="{FF2B5EF4-FFF2-40B4-BE49-F238E27FC236}">
                <a16:creationId xmlns:a16="http://schemas.microsoft.com/office/drawing/2014/main" id="{7AE85E5A-2220-1441-9011-735238C74E28}"/>
              </a:ext>
            </a:extLst>
          </p:cNvPr>
          <p:cNvSpPr>
            <a:spLocks noGrp="1"/>
          </p:cNvSpPr>
          <p:nvPr>
            <p:ph type="subTitle" idx="10"/>
          </p:nvPr>
        </p:nvSpPr>
        <p:spPr/>
        <p:txBody>
          <a:bodyPr/>
          <a:lstStyle/>
          <a:p>
            <a:endParaRPr lang="en-US"/>
          </a:p>
        </p:txBody>
      </p:sp>
      <p:sp>
        <p:nvSpPr>
          <p:cNvPr id="3" name="Content Placeholder 2">
            <a:extLst>
              <a:ext uri="{FF2B5EF4-FFF2-40B4-BE49-F238E27FC236}">
                <a16:creationId xmlns:a16="http://schemas.microsoft.com/office/drawing/2014/main" id="{58960CA2-3918-F94F-9DD4-BBF14ACA6012}"/>
              </a:ext>
            </a:extLst>
          </p:cNvPr>
          <p:cNvSpPr>
            <a:spLocks noGrp="1"/>
          </p:cNvSpPr>
          <p:nvPr>
            <p:ph idx="1"/>
          </p:nvPr>
        </p:nvSpPr>
        <p:spPr>
          <a:xfrm>
            <a:off x="838200" y="1644161"/>
            <a:ext cx="4568687" cy="4532801"/>
          </a:xfrm>
        </p:spPr>
        <p:txBody>
          <a:bodyPr/>
          <a:lstStyle/>
          <a:p>
            <a:r>
              <a:rPr lang="en-US" dirty="0"/>
              <a:t>Remapping is currently possible at the OS level</a:t>
            </a:r>
          </a:p>
          <a:p>
            <a:pPr lvl="1"/>
            <a:r>
              <a:rPr lang="en-US" dirty="0"/>
              <a:t>This is good, however, it can be improved upon</a:t>
            </a:r>
          </a:p>
          <a:p>
            <a:r>
              <a:rPr lang="en-US" dirty="0"/>
              <a:t>Remapping at the game level is better</a:t>
            </a:r>
          </a:p>
          <a:p>
            <a:pPr lvl="1"/>
            <a:r>
              <a:rPr lang="en-US" dirty="0"/>
              <a:t>OS interaction can be left alone, can allow multiple schemes per game</a:t>
            </a:r>
          </a:p>
          <a:p>
            <a:pPr lvl="1"/>
            <a:r>
              <a:rPr lang="en-US" dirty="0"/>
              <a:t>Good Example: </a:t>
            </a:r>
            <a:r>
              <a:rPr lang="en-US" dirty="0" err="1"/>
              <a:t>Overwatch</a:t>
            </a:r>
            <a:r>
              <a:rPr lang="en-US" dirty="0"/>
              <a:t> PC</a:t>
            </a:r>
          </a:p>
        </p:txBody>
      </p:sp>
      <p:pic>
        <p:nvPicPr>
          <p:cNvPr id="8" name="Picture 6" descr="Overwatch control remapping per hero menu screenshot">
            <a:extLst>
              <a:ext uri="{FF2B5EF4-FFF2-40B4-BE49-F238E27FC236}">
                <a16:creationId xmlns:a16="http://schemas.microsoft.com/office/drawing/2014/main" id="{6F4C7D48-D49F-7946-944A-4AEBDB539666}"/>
              </a:ext>
            </a:extLst>
          </p:cNvPr>
          <p:cNvPicPr>
            <a:picLocks noChangeAspect="1"/>
          </p:cNvPicPr>
          <p:nvPr/>
        </p:nvPicPr>
        <p:blipFill rotWithShape="1">
          <a:blip r:embed="rId2"/>
          <a:srcRect l="14381" r="14381"/>
          <a:stretch/>
        </p:blipFill>
        <p:spPr>
          <a:xfrm>
            <a:off x="5894388" y="1721970"/>
            <a:ext cx="5223555" cy="4124566"/>
          </a:xfrm>
          <a:prstGeom prst="rect">
            <a:avLst/>
          </a:prstGeom>
        </p:spPr>
      </p:pic>
      <p:sp>
        <p:nvSpPr>
          <p:cNvPr id="5" name="Slide Number Placeholder 4">
            <a:extLst>
              <a:ext uri="{FF2B5EF4-FFF2-40B4-BE49-F238E27FC236}">
                <a16:creationId xmlns:a16="http://schemas.microsoft.com/office/drawing/2014/main" id="{B3C38A46-6138-724C-8BB8-67761D60DC96}"/>
              </a:ext>
            </a:extLst>
          </p:cNvPr>
          <p:cNvSpPr>
            <a:spLocks noGrp="1"/>
          </p:cNvSpPr>
          <p:nvPr>
            <p:ph type="sldNum" sz="quarter" idx="4"/>
          </p:nvPr>
        </p:nvSpPr>
        <p:spPr/>
        <p:txBody>
          <a:bodyPr/>
          <a:lstStyle/>
          <a:p>
            <a:fld id="{2030EA8A-DA75-3443-B9EE-A63E33F4F203}" type="slidenum">
              <a:rPr lang="en-US" smtClean="0"/>
              <a:pPr/>
              <a:t>38</a:t>
            </a:fld>
            <a:endParaRPr lang="en-US"/>
          </a:p>
        </p:txBody>
      </p:sp>
      <p:sp>
        <p:nvSpPr>
          <p:cNvPr id="4" name="Footer Placeholder 3">
            <a:extLst>
              <a:ext uri="{FF2B5EF4-FFF2-40B4-BE49-F238E27FC236}">
                <a16:creationId xmlns:a16="http://schemas.microsoft.com/office/drawing/2014/main" id="{9756019C-059E-B142-8AC6-2856D1BC0637}"/>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4022400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20EB-1955-FE4E-963E-CC52EAF34A4E}"/>
              </a:ext>
            </a:extLst>
          </p:cNvPr>
          <p:cNvSpPr>
            <a:spLocks noGrp="1"/>
          </p:cNvSpPr>
          <p:nvPr>
            <p:ph type="title"/>
          </p:nvPr>
        </p:nvSpPr>
        <p:spPr/>
        <p:txBody>
          <a:bodyPr/>
          <a:lstStyle/>
          <a:p>
            <a:r>
              <a:rPr lang="en-US" b="0" dirty="0"/>
              <a:t>Biggest Accessibility Issues: Narration</a:t>
            </a:r>
            <a:endParaRPr lang="en-US" dirty="0"/>
          </a:p>
        </p:txBody>
      </p:sp>
      <p:sp>
        <p:nvSpPr>
          <p:cNvPr id="6" name="Subtitle 5" hidden="1">
            <a:extLst>
              <a:ext uri="{FF2B5EF4-FFF2-40B4-BE49-F238E27FC236}">
                <a16:creationId xmlns:a16="http://schemas.microsoft.com/office/drawing/2014/main" id="{7AE85E5A-2220-1441-9011-735238C74E28}"/>
              </a:ext>
            </a:extLst>
          </p:cNvPr>
          <p:cNvSpPr>
            <a:spLocks noGrp="1"/>
          </p:cNvSpPr>
          <p:nvPr>
            <p:ph type="subTitle" idx="10"/>
          </p:nvPr>
        </p:nvSpPr>
        <p:spPr/>
        <p:txBody>
          <a:bodyPr/>
          <a:lstStyle/>
          <a:p>
            <a:endParaRPr lang="en-US"/>
          </a:p>
        </p:txBody>
      </p:sp>
      <p:sp>
        <p:nvSpPr>
          <p:cNvPr id="3" name="Content Placeholder 2">
            <a:extLst>
              <a:ext uri="{FF2B5EF4-FFF2-40B4-BE49-F238E27FC236}">
                <a16:creationId xmlns:a16="http://schemas.microsoft.com/office/drawing/2014/main" id="{58960CA2-3918-F94F-9DD4-BBF14ACA6012}"/>
              </a:ext>
            </a:extLst>
          </p:cNvPr>
          <p:cNvSpPr>
            <a:spLocks noGrp="1"/>
          </p:cNvSpPr>
          <p:nvPr>
            <p:ph idx="1"/>
          </p:nvPr>
        </p:nvSpPr>
        <p:spPr>
          <a:xfrm>
            <a:off x="838200" y="1644161"/>
            <a:ext cx="4568687" cy="4532801"/>
          </a:xfrm>
        </p:spPr>
        <p:txBody>
          <a:bodyPr/>
          <a:lstStyle/>
          <a:p>
            <a:r>
              <a:rPr lang="en-US" dirty="0"/>
              <a:t>Narration is possible at the OS level</a:t>
            </a:r>
          </a:p>
          <a:p>
            <a:pPr lvl="1"/>
            <a:r>
              <a:rPr lang="en-US" dirty="0"/>
              <a:t>This is good, but it can be improved upon</a:t>
            </a:r>
          </a:p>
          <a:p>
            <a:r>
              <a:rPr lang="en-US" dirty="0"/>
              <a:t>Narration that can hook into game menus is better</a:t>
            </a:r>
          </a:p>
          <a:p>
            <a:pPr lvl="1"/>
            <a:r>
              <a:rPr lang="en-US" dirty="0"/>
              <a:t>Good Example: </a:t>
            </a:r>
            <a:r>
              <a:rPr lang="en-US" dirty="0" err="1"/>
              <a:t>Skullgirls</a:t>
            </a:r>
            <a:r>
              <a:rPr lang="en-US" dirty="0"/>
              <a:t> PC</a:t>
            </a:r>
          </a:p>
        </p:txBody>
      </p:sp>
      <p:pic>
        <p:nvPicPr>
          <p:cNvPr id="7" name="Picture 6" descr="A video link showing gameplay from the game Skullgirls." title="Skullgirls NVDA Demo Video">
            <a:hlinkClick r:id="" action="ppaction://media"/>
            <a:extLst>
              <a:ext uri="{FF2B5EF4-FFF2-40B4-BE49-F238E27FC236}">
                <a16:creationId xmlns:a16="http://schemas.microsoft.com/office/drawing/2014/main" id="{CAD90D75-840C-9F43-AC44-C1867F4D199E}"/>
              </a:ext>
            </a:extLst>
          </p:cNvPr>
          <p:cNvPicPr>
            <a:picLocks noRot="1" noChangeAspect="1"/>
          </p:cNvPicPr>
          <p:nvPr>
            <a:videoFile r:link="rId1"/>
          </p:nvPr>
        </p:nvPicPr>
        <p:blipFill rotWithShape="1">
          <a:blip r:embed="rId3"/>
          <a:srcRect l="2508" r="2508"/>
          <a:stretch/>
        </p:blipFill>
        <p:spPr>
          <a:xfrm>
            <a:off x="5580754" y="1408061"/>
            <a:ext cx="5740185" cy="4532502"/>
          </a:xfrm>
          <a:prstGeom prst="rect">
            <a:avLst/>
          </a:prstGeom>
        </p:spPr>
      </p:pic>
      <p:sp>
        <p:nvSpPr>
          <p:cNvPr id="5" name="Slide Number Placeholder 4">
            <a:extLst>
              <a:ext uri="{FF2B5EF4-FFF2-40B4-BE49-F238E27FC236}">
                <a16:creationId xmlns:a16="http://schemas.microsoft.com/office/drawing/2014/main" id="{B3C38A46-6138-724C-8BB8-67761D60DC96}"/>
              </a:ext>
            </a:extLst>
          </p:cNvPr>
          <p:cNvSpPr>
            <a:spLocks noGrp="1"/>
          </p:cNvSpPr>
          <p:nvPr>
            <p:ph type="sldNum" sz="quarter" idx="4"/>
          </p:nvPr>
        </p:nvSpPr>
        <p:spPr/>
        <p:txBody>
          <a:bodyPr/>
          <a:lstStyle/>
          <a:p>
            <a:fld id="{2030EA8A-DA75-3443-B9EE-A63E33F4F203}" type="slidenum">
              <a:rPr lang="en-US" smtClean="0"/>
              <a:pPr/>
              <a:t>39</a:t>
            </a:fld>
            <a:endParaRPr lang="en-US"/>
          </a:p>
        </p:txBody>
      </p:sp>
      <p:sp>
        <p:nvSpPr>
          <p:cNvPr id="4" name="Footer Placeholder 3">
            <a:extLst>
              <a:ext uri="{FF2B5EF4-FFF2-40B4-BE49-F238E27FC236}">
                <a16:creationId xmlns:a16="http://schemas.microsoft.com/office/drawing/2014/main" id="{9756019C-059E-B142-8AC6-2856D1BC0637}"/>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107537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What is Includification</a:t>
            </a:r>
            <a:endParaRPr lang="en-US" dirty="0">
              <a:solidFill>
                <a:schemeClr val="tx1"/>
              </a:solidFill>
            </a:endParaRP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a:xfrm>
            <a:off x="838200" y="1644650"/>
            <a:ext cx="6429168" cy="4532313"/>
          </a:xfrm>
        </p:spPr>
        <p:txBody>
          <a:bodyPr vert="horz" lIns="91440" tIns="45720" rIns="91440" bIns="45720" rtlCol="0" anchor="t">
            <a:normAutofit/>
          </a:bodyPr>
          <a:lstStyle/>
          <a:p>
            <a:r>
              <a:rPr lang="en-US" dirty="0"/>
              <a:t>The Ablegamers Includification Guide is the award-winning guidelines to game accessibility written by both developers and gamers with disabilities. </a:t>
            </a:r>
          </a:p>
          <a:p>
            <a:r>
              <a:rPr lang="en-US" dirty="0"/>
              <a:t>These guidelines delve into the principles of game accessibility, and comes from nearly a decade of research, review, experiments, and first-hand experience</a:t>
            </a:r>
          </a:p>
        </p:txBody>
      </p:sp>
      <p:pic>
        <p:nvPicPr>
          <p:cNvPr id="7" name="Picture 7" descr="Front page of The Includification Guide: A Practical Guide to Game Accessibility">
            <a:extLst>
              <a:ext uri="{FF2B5EF4-FFF2-40B4-BE49-F238E27FC236}">
                <a16:creationId xmlns:a16="http://schemas.microsoft.com/office/drawing/2014/main" id="{0C99E9D6-0CB5-49FB-B0D5-731D09F8FE64}"/>
              </a:ext>
            </a:extLst>
          </p:cNvPr>
          <p:cNvPicPr>
            <a:picLocks noChangeAspect="1"/>
          </p:cNvPicPr>
          <p:nvPr/>
        </p:nvPicPr>
        <p:blipFill>
          <a:blip r:embed="rId3"/>
          <a:stretch>
            <a:fillRect/>
          </a:stretch>
        </p:blipFill>
        <p:spPr>
          <a:xfrm>
            <a:off x="7696200" y="1674613"/>
            <a:ext cx="3426093" cy="4402337"/>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4</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4075966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AbleGamers Player Panels</a:t>
            </a: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dirty="0"/>
              <a:t>Ablegamers is partnering with the top publishers, AAA and indie game companies and leading researchers to ensure game accessibility is at the forefront of game development. </a:t>
            </a:r>
          </a:p>
          <a:p>
            <a:r>
              <a:rPr lang="en-US" dirty="0"/>
              <a:t>Ablegamers is giving people with disabilities the opportunity to be in the game industry</a:t>
            </a:r>
          </a:p>
          <a:p>
            <a:r>
              <a:rPr lang="en-US" dirty="0"/>
              <a:t>Accessibility Quality Assurance</a:t>
            </a:r>
          </a:p>
          <a:p>
            <a:r>
              <a:rPr lang="en-US" dirty="0">
                <a:hlinkClick r:id="rId2"/>
              </a:rPr>
              <a:t>http://www.ablegamers.org/player-panels/</a:t>
            </a: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40</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281897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7F68-31BE-5D41-A197-FB111D06C51B}"/>
              </a:ext>
            </a:extLst>
          </p:cNvPr>
          <p:cNvSpPr>
            <a:spLocks noGrp="1"/>
          </p:cNvSpPr>
          <p:nvPr>
            <p:ph type="title"/>
          </p:nvPr>
        </p:nvSpPr>
        <p:spPr/>
        <p:txBody>
          <a:bodyPr>
            <a:normAutofit fontScale="90000"/>
          </a:bodyPr>
          <a:lstStyle/>
          <a:p>
            <a:r>
              <a:rPr lang="en-US" cap="none" dirty="0">
                <a:solidFill>
                  <a:srgbClr val="000000"/>
                </a:solidFill>
              </a:rPr>
              <a:t>VR/AR Gaming, CVAA, and Ending Notes</a:t>
            </a:r>
            <a:endParaRPr lang="en-US" dirty="0">
              <a:solidFill>
                <a:srgbClr val="000000"/>
              </a:solidFill>
            </a:endParaRPr>
          </a:p>
        </p:txBody>
      </p:sp>
    </p:spTree>
    <p:extLst>
      <p:ext uri="{BB962C8B-B14F-4D97-AF65-F5344CB8AC3E}">
        <p14:creationId xmlns:p14="http://schemas.microsoft.com/office/powerpoint/2010/main" val="557612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Virtual/Augmented Reality Gaming</a:t>
            </a:r>
          </a:p>
        </p:txBody>
      </p:sp>
      <p:sp>
        <p:nvSpPr>
          <p:cNvPr id="6" name="Subtitle 5" hidden="1"/>
          <p:cNvSpPr>
            <a:spLocks noGrp="1"/>
          </p:cNvSpPr>
          <p:nvPr>
            <p:ph type="subTitle" idx="10"/>
          </p:nvPr>
        </p:nvSpPr>
        <p:spPr/>
        <p:txBody>
          <a:bodyPr>
            <a:noAutofit/>
          </a:bodyPr>
          <a:lstStyle/>
          <a:p>
            <a:endParaRPr lang="en-US" dirty="0"/>
          </a:p>
        </p:txBody>
      </p:sp>
      <p:sp>
        <p:nvSpPr>
          <p:cNvPr id="3" name="Content Placeholder 2"/>
          <p:cNvSpPr>
            <a:spLocks noGrp="1"/>
          </p:cNvSpPr>
          <p:nvPr>
            <p:ph idx="1"/>
          </p:nvPr>
        </p:nvSpPr>
        <p:spPr>
          <a:xfrm>
            <a:off x="838200" y="1644650"/>
            <a:ext cx="5105400" cy="4532313"/>
          </a:xfrm>
        </p:spPr>
        <p:txBody>
          <a:bodyPr vert="horz" lIns="91440" tIns="45720" rIns="91440" bIns="45720" rtlCol="0" anchor="t">
            <a:normAutofit fontScale="92500"/>
          </a:bodyPr>
          <a:lstStyle/>
          <a:p>
            <a:r>
              <a:rPr lang="en-US" dirty="0"/>
              <a:t>Still figuring out how best to support a11y initiatives in the VR/AR space</a:t>
            </a:r>
          </a:p>
          <a:p>
            <a:r>
              <a:rPr lang="en-US" dirty="0"/>
              <a:t>Current Barriers:</a:t>
            </a:r>
          </a:p>
          <a:p>
            <a:pPr lvl="1"/>
            <a:r>
              <a:rPr lang="en-US" dirty="0"/>
              <a:t>Heavy emphasis on motion controls</a:t>
            </a:r>
          </a:p>
          <a:p>
            <a:pPr lvl="1"/>
            <a:r>
              <a:rPr lang="en-US" dirty="0"/>
              <a:t>Specific requirements on positioning in the space</a:t>
            </a:r>
          </a:p>
          <a:p>
            <a:pPr lvl="1"/>
            <a:r>
              <a:rPr lang="en-US" dirty="0"/>
              <a:t>Strict hardware guidelines </a:t>
            </a:r>
          </a:p>
          <a:p>
            <a:pPr lvl="1"/>
            <a:r>
              <a:rPr lang="en-US" dirty="0"/>
              <a:t>Limited audio</a:t>
            </a:r>
          </a:p>
          <a:p>
            <a:pPr lvl="1"/>
            <a:r>
              <a:rPr lang="en-US" dirty="0"/>
              <a:t>Core-reliance on visual stimulus</a:t>
            </a:r>
          </a:p>
          <a:p>
            <a:endParaRPr lang="en-US" dirty="0"/>
          </a:p>
        </p:txBody>
      </p:sp>
      <p:pic>
        <p:nvPicPr>
          <p:cNvPr id="7" name="Picture 7" descr="A picture of Oregon Trail, where the cattle and buggy are crossing the Big Blue River on May 15, 1848. The text &amp;#34;Press SPACE BAR to continue&amp;#34; is below. ">
            <a:extLst>
              <a:ext uri="{FF2B5EF4-FFF2-40B4-BE49-F238E27FC236}">
                <a16:creationId xmlns:a16="http://schemas.microsoft.com/office/drawing/2014/main" id="{F9B6AB9E-C405-49BC-8522-C349565C8722}"/>
              </a:ext>
            </a:extLst>
          </p:cNvPr>
          <p:cNvPicPr>
            <a:picLocks noChangeAspect="1"/>
          </p:cNvPicPr>
          <p:nvPr/>
        </p:nvPicPr>
        <p:blipFill>
          <a:blip r:embed="rId2"/>
          <a:stretch>
            <a:fillRect/>
          </a:stretch>
        </p:blipFill>
        <p:spPr>
          <a:xfrm>
            <a:off x="5785984" y="1731996"/>
            <a:ext cx="5791200" cy="3775042"/>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42</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763128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CVAA</a:t>
            </a: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dirty="0"/>
              <a:t>21st Century Communications and Video Accessibility Act (CVAA)</a:t>
            </a:r>
          </a:p>
          <a:p>
            <a:r>
              <a:rPr lang="en-US" dirty="0"/>
              <a:t>The CVAA updates federal communications law to increase the access of persons with disabilities to modern communications</a:t>
            </a:r>
          </a:p>
          <a:p>
            <a:r>
              <a:rPr lang="en-US" dirty="0">
                <a:hlinkClick r:id="rId2"/>
              </a:rPr>
              <a:t>https://www.fcc.gov/consumers/guides/21st-century-communications-and-video-accessibility-act-cvaa</a:t>
            </a: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43</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58966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CVAA – Current Status in Games</a:t>
            </a:r>
          </a:p>
        </p:txBody>
      </p:sp>
      <p:sp>
        <p:nvSpPr>
          <p:cNvPr id="6" name="Subtitle 5" hidden="1"/>
          <p:cNvSpPr>
            <a:spLocks noGrp="1"/>
          </p:cNvSpPr>
          <p:nvPr>
            <p:ph type="subTitle" idx="10"/>
          </p:nvPr>
        </p:nvSpPr>
        <p:spPr/>
        <p:txBody>
          <a:bodyPr>
            <a:normAutofit fontScale="92500" lnSpcReduction="10000"/>
          </a:bodyPr>
          <a:lstStyle/>
          <a:p>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a:t>Some OS Level communication exists</a:t>
            </a:r>
          </a:p>
          <a:p>
            <a:r>
              <a:rPr lang="en-US"/>
              <a:t>Text to Speech, Speech to Text, Narration, and more</a:t>
            </a:r>
          </a:p>
          <a:p>
            <a:r>
              <a:rPr lang="en-US"/>
              <a:t>One final extension was granted to the game industry</a:t>
            </a:r>
          </a:p>
          <a:p>
            <a:r>
              <a:rPr lang="en-US"/>
              <a:t>Games must comply by the end of 2018</a:t>
            </a:r>
          </a:p>
        </p:txBody>
      </p:sp>
      <p:sp>
        <p:nvSpPr>
          <p:cNvPr id="5" name="Slide Number Placeholder 4"/>
          <p:cNvSpPr>
            <a:spLocks noGrp="1"/>
          </p:cNvSpPr>
          <p:nvPr>
            <p:ph type="sldNum" sz="quarter" idx="4"/>
          </p:nvPr>
        </p:nvSpPr>
        <p:spPr/>
        <p:txBody>
          <a:bodyPr/>
          <a:lstStyle/>
          <a:p>
            <a:fld id="{2030EA8A-DA75-3443-B9EE-A63E33F4F203}" type="slidenum">
              <a:rPr lang="en-US" smtClean="0"/>
              <a:pPr/>
              <a:t>44</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2950968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CVAA – Predications</a:t>
            </a: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dirty="0"/>
              <a:t>Game industry will be responsible for accessibility within five (5) years</a:t>
            </a:r>
          </a:p>
          <a:p>
            <a:r>
              <a:rPr lang="en-US" dirty="0"/>
              <a:t>CVAA is only the beginning</a:t>
            </a:r>
          </a:p>
          <a:p>
            <a:r>
              <a:rPr lang="en-US" dirty="0"/>
              <a:t>YOU CAN'T RUN FROM ACCESSIBILITY FOREVER, UNNAMED GAME COMPANY!</a:t>
            </a:r>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45</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872688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Ending Note – The Need for Play</a:t>
            </a:r>
            <a:endParaRPr lang="en-US" dirty="0">
              <a:solidFill>
                <a:schemeClr val="tx1"/>
              </a:solidFill>
            </a:endParaRPr>
          </a:p>
        </p:txBody>
      </p:sp>
      <p:sp>
        <p:nvSpPr>
          <p:cNvPr id="6" name="Subtitle 5" hidden="1"/>
          <p:cNvSpPr>
            <a:spLocks noGrp="1"/>
          </p:cNvSpPr>
          <p:nvPr>
            <p:ph type="subTitle" idx="10"/>
          </p:nvPr>
        </p:nvSpPr>
        <p:spPr/>
        <p:txBody>
          <a:bodyPr>
            <a:noAutofit/>
          </a:bodyPr>
          <a:lstStyle/>
          <a:p>
            <a:endParaRPr lang="en-US" dirty="0"/>
          </a:p>
        </p:txBody>
      </p:sp>
      <p:sp>
        <p:nvSpPr>
          <p:cNvPr id="3" name="Content Placeholder 2"/>
          <p:cNvSpPr>
            <a:spLocks noGrp="1"/>
          </p:cNvSpPr>
          <p:nvPr>
            <p:ph idx="1"/>
          </p:nvPr>
        </p:nvSpPr>
        <p:spPr>
          <a:xfrm>
            <a:off x="838200" y="1644650"/>
            <a:ext cx="5141501" cy="4532313"/>
          </a:xfrm>
        </p:spPr>
        <p:txBody>
          <a:bodyPr vert="horz" lIns="91440" tIns="45720" rIns="91440" bIns="45720" rtlCol="0" anchor="t">
            <a:normAutofit/>
          </a:bodyPr>
          <a:lstStyle/>
          <a:p>
            <a:r>
              <a:rPr lang="en-US"/>
              <a:t>Art to storytelling</a:t>
            </a:r>
          </a:p>
          <a:p>
            <a:r>
              <a:rPr lang="en-US"/>
              <a:t>Extension of oneself</a:t>
            </a:r>
          </a:p>
          <a:p>
            <a:r>
              <a:rPr lang="en-US"/>
              <a:t>Escape from immediate reality</a:t>
            </a:r>
          </a:p>
          <a:p>
            <a:r>
              <a:rPr lang="en-US"/>
              <a:t>Overall enjoyment and wellness</a:t>
            </a:r>
          </a:p>
          <a:p>
            <a:endParaRPr lang="en-US"/>
          </a:p>
          <a:p>
            <a:endParaRPr lang="en-US"/>
          </a:p>
        </p:txBody>
      </p:sp>
      <p:pic>
        <p:nvPicPr>
          <p:cNvPr id="9" name="Picture 9" descr="A picture of a woman warrior outside of hut">
            <a:extLst>
              <a:ext uri="{FF2B5EF4-FFF2-40B4-BE49-F238E27FC236}">
                <a16:creationId xmlns:a16="http://schemas.microsoft.com/office/drawing/2014/main" id="{B3FB28A8-B723-4215-ABED-A819C8A08A8E}"/>
              </a:ext>
            </a:extLst>
          </p:cNvPr>
          <p:cNvPicPr>
            <a:picLocks noChangeAspect="1"/>
          </p:cNvPicPr>
          <p:nvPr/>
        </p:nvPicPr>
        <p:blipFill>
          <a:blip r:embed="rId2"/>
          <a:stretch>
            <a:fillRect/>
          </a:stretch>
        </p:blipFill>
        <p:spPr>
          <a:xfrm>
            <a:off x="5916613" y="2171700"/>
            <a:ext cx="5546055" cy="3120767"/>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46</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113732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Accessible Game Resources</a:t>
            </a: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dirty="0">
                <a:hlinkClick r:id="rId3"/>
              </a:rPr>
              <a:t>Ea.com/able</a:t>
            </a:r>
            <a:r>
              <a:rPr lang="en-US" dirty="0"/>
              <a:t> by Karen Stevens</a:t>
            </a:r>
          </a:p>
          <a:p>
            <a:r>
              <a:rPr lang="en-US" dirty="0">
                <a:hlinkClick r:id="rId4"/>
              </a:rPr>
              <a:t>Sightlesskombat.com</a:t>
            </a:r>
            <a:r>
              <a:rPr lang="en-US" dirty="0"/>
              <a:t> by Ben Breen</a:t>
            </a:r>
          </a:p>
          <a:p>
            <a:r>
              <a:rPr lang="en-US" dirty="0">
                <a:hlinkClick r:id="rId5"/>
              </a:rPr>
              <a:t>Unity Accessibility plugin</a:t>
            </a:r>
            <a:r>
              <a:rPr lang="en-US" dirty="0"/>
              <a:t> by Michelle K. Martin</a:t>
            </a:r>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47</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2190027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1EE8-7BFE-46D1-AB89-D075FC9B318A}"/>
              </a:ext>
            </a:extLst>
          </p:cNvPr>
          <p:cNvSpPr>
            <a:spLocks noGrp="1"/>
          </p:cNvSpPr>
          <p:nvPr>
            <p:ph type="title"/>
          </p:nvPr>
        </p:nvSpPr>
        <p:spPr/>
        <p:txBody>
          <a:bodyPr/>
          <a:lstStyle/>
          <a:p>
            <a:r>
              <a:rPr lang="en-US" cap="none" dirty="0">
                <a:solidFill>
                  <a:srgbClr val="000000"/>
                </a:solidFill>
              </a:rPr>
              <a:t>Questions?</a:t>
            </a:r>
            <a:br>
              <a:rPr lang="en-US" cap="none" dirty="0">
                <a:solidFill>
                  <a:srgbClr val="000000"/>
                </a:solidFill>
              </a:rPr>
            </a:br>
            <a:r>
              <a:rPr lang="en-US" cap="none" dirty="0">
                <a:solidFill>
                  <a:srgbClr val="000000"/>
                </a:solidFill>
              </a:rPr>
              <a:t> </a:t>
            </a:r>
          </a:p>
        </p:txBody>
      </p:sp>
    </p:spTree>
    <p:extLst>
      <p:ext uri="{BB962C8B-B14F-4D97-AF65-F5344CB8AC3E}">
        <p14:creationId xmlns:p14="http://schemas.microsoft.com/office/powerpoint/2010/main" val="95675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370E-F200-4CAF-A282-B5696277BEF3}"/>
              </a:ext>
            </a:extLst>
          </p:cNvPr>
          <p:cNvSpPr>
            <a:spLocks noGrp="1"/>
          </p:cNvSpPr>
          <p:nvPr>
            <p:ph type="title"/>
          </p:nvPr>
        </p:nvSpPr>
        <p:spPr/>
        <p:txBody>
          <a:bodyPr/>
          <a:lstStyle/>
          <a:p>
            <a:r>
              <a:rPr lang="en-US" dirty="0"/>
              <a:t>Thank You!</a:t>
            </a:r>
          </a:p>
        </p:txBody>
      </p:sp>
      <p:sp>
        <p:nvSpPr>
          <p:cNvPr id="6" name="Subtitle 5" hidden="1">
            <a:extLst>
              <a:ext uri="{FF2B5EF4-FFF2-40B4-BE49-F238E27FC236}">
                <a16:creationId xmlns:a16="http://schemas.microsoft.com/office/drawing/2014/main" id="{40688645-28F6-4E5C-9897-C6163A5A37E5}"/>
              </a:ext>
            </a:extLst>
          </p:cNvPr>
          <p:cNvSpPr>
            <a:spLocks noGrp="1"/>
          </p:cNvSpPr>
          <p:nvPr>
            <p:ph type="subTitle" idx="10"/>
          </p:nvPr>
        </p:nvSpPr>
        <p:spPr/>
        <p:txBody>
          <a:bodyPr>
            <a:noAutofit/>
          </a:bodyPr>
          <a:lstStyle/>
          <a:p>
            <a:endParaRPr lang="en-US" dirty="0"/>
          </a:p>
        </p:txBody>
      </p:sp>
      <p:sp>
        <p:nvSpPr>
          <p:cNvPr id="10" name="Content Placeholder 9">
            <a:extLst>
              <a:ext uri="{FF2B5EF4-FFF2-40B4-BE49-F238E27FC236}">
                <a16:creationId xmlns:a16="http://schemas.microsoft.com/office/drawing/2014/main" id="{7D34743E-96F2-6448-9F2F-A66F7959CC58}"/>
              </a:ext>
            </a:extLst>
          </p:cNvPr>
          <p:cNvSpPr>
            <a:spLocks noGrp="1"/>
          </p:cNvSpPr>
          <p:nvPr>
            <p:ph idx="1"/>
          </p:nvPr>
        </p:nvSpPr>
        <p:spPr>
          <a:xfrm>
            <a:off x="838200" y="1658676"/>
            <a:ext cx="5301343" cy="634582"/>
          </a:xfrm>
        </p:spPr>
        <p:txBody>
          <a:bodyPr/>
          <a:lstStyle/>
          <a:p>
            <a:pPr marL="0" indent="0">
              <a:spcAft>
                <a:spcPts val="1200"/>
              </a:spcAft>
              <a:buFont typeface="Arial"/>
              <a:buNone/>
            </a:pPr>
            <a:r>
              <a:rPr lang="en-US" altLang="en-US" b="1" dirty="0">
                <a:ea typeface="ＭＳ Ｐゴシック" panose="020B0600070205080204" pitchFamily="34" charset="-128"/>
              </a:rPr>
              <a:t>Contact Us</a:t>
            </a:r>
          </a:p>
        </p:txBody>
      </p:sp>
      <p:pic>
        <p:nvPicPr>
          <p:cNvPr id="34" name="Picture 33" descr="Jessie Haugh photo">
            <a:extLst>
              <a:ext uri="{FF2B5EF4-FFF2-40B4-BE49-F238E27FC236}">
                <a16:creationId xmlns:a16="http://schemas.microsoft.com/office/drawing/2014/main" id="{994CB8A1-5BD3-6145-A0C6-2D45A2907811}"/>
              </a:ext>
            </a:extLst>
          </p:cNvPr>
          <p:cNvPicPr>
            <a:picLocks noChangeAspect="1"/>
          </p:cNvPicPr>
          <p:nvPr/>
        </p:nvPicPr>
        <p:blipFill rotWithShape="1">
          <a:blip r:embed="rId2"/>
          <a:srcRect b="6233"/>
          <a:stretch/>
        </p:blipFill>
        <p:spPr>
          <a:xfrm>
            <a:off x="1138599" y="2268991"/>
            <a:ext cx="1480623" cy="2088016"/>
          </a:xfrm>
          <a:prstGeom prst="rect">
            <a:avLst/>
          </a:prstGeom>
          <a:ln>
            <a:noFill/>
          </a:ln>
        </p:spPr>
      </p:pic>
      <p:sp>
        <p:nvSpPr>
          <p:cNvPr id="31" name="Rectangle 30">
            <a:extLst>
              <a:ext uri="{FF2B5EF4-FFF2-40B4-BE49-F238E27FC236}">
                <a16:creationId xmlns:a16="http://schemas.microsoft.com/office/drawing/2014/main" id="{AE569530-D3A1-C148-8B10-1B980C6EA16F}"/>
              </a:ext>
            </a:extLst>
          </p:cNvPr>
          <p:cNvSpPr/>
          <p:nvPr/>
        </p:nvSpPr>
        <p:spPr>
          <a:xfrm>
            <a:off x="2618842" y="2291193"/>
            <a:ext cx="3613692" cy="646331"/>
          </a:xfrm>
          <a:prstGeom prst="rect">
            <a:avLst/>
          </a:prstGeom>
        </p:spPr>
        <p:txBody>
          <a:bodyPr wrap="square">
            <a:spAutoFit/>
          </a:bodyPr>
          <a:lstStyle/>
          <a:p>
            <a:r>
              <a:rPr lang="en-US" dirty="0">
                <a:solidFill>
                  <a:srgbClr val="000000"/>
                </a:solidFill>
              </a:rPr>
              <a:t>Jessie Haugh</a:t>
            </a:r>
          </a:p>
          <a:p>
            <a:r>
              <a:rPr lang="en-US" dirty="0">
                <a:solidFill>
                  <a:srgbClr val="000000"/>
                </a:solidFill>
                <a:hlinkClick r:id="rId3"/>
              </a:rPr>
              <a:t>jessie.haugh@levelaccess.com</a:t>
            </a:r>
            <a:r>
              <a:rPr lang="en-US" dirty="0">
                <a:solidFill>
                  <a:srgbClr val="000000"/>
                </a:solidFill>
              </a:rPr>
              <a:t> </a:t>
            </a:r>
          </a:p>
        </p:txBody>
      </p:sp>
      <p:sp>
        <p:nvSpPr>
          <p:cNvPr id="11" name="Rectangle 10">
            <a:extLst>
              <a:ext uri="{FF2B5EF4-FFF2-40B4-BE49-F238E27FC236}">
                <a16:creationId xmlns:a16="http://schemas.microsoft.com/office/drawing/2014/main" id="{EC5DF372-1E4F-7B47-A387-2D2B39B88707}"/>
              </a:ext>
            </a:extLst>
          </p:cNvPr>
          <p:cNvSpPr/>
          <p:nvPr/>
        </p:nvSpPr>
        <p:spPr>
          <a:xfrm>
            <a:off x="599847" y="5281574"/>
            <a:ext cx="4030676" cy="646331"/>
          </a:xfrm>
          <a:prstGeom prst="rect">
            <a:avLst/>
          </a:prstGeom>
        </p:spPr>
        <p:txBody>
          <a:bodyPr wrap="square">
            <a:spAutoFit/>
          </a:bodyPr>
          <a:lstStyle/>
          <a:p>
            <a:pPr algn="r"/>
            <a:r>
              <a:rPr lang="en-US" altLang="en-US" dirty="0">
                <a:solidFill>
                  <a:srgbClr val="000000"/>
                </a:solidFill>
              </a:rPr>
              <a:t>James Thompson</a:t>
            </a:r>
          </a:p>
          <a:p>
            <a:pPr algn="r"/>
            <a:r>
              <a:rPr lang="en-US" altLang="en-US" dirty="0">
                <a:hlinkClick r:id="rId4"/>
              </a:rPr>
              <a:t>james.thompson@levelaccess.com</a:t>
            </a:r>
            <a:endParaRPr lang="en-US" dirty="0"/>
          </a:p>
        </p:txBody>
      </p:sp>
      <p:pic>
        <p:nvPicPr>
          <p:cNvPr id="35" name="Picture 34" descr="James Thompson">
            <a:extLst>
              <a:ext uri="{FF2B5EF4-FFF2-40B4-BE49-F238E27FC236}">
                <a16:creationId xmlns:a16="http://schemas.microsoft.com/office/drawing/2014/main" id="{CE925886-BEA6-774C-B84E-BD228D7D13C2}"/>
              </a:ext>
            </a:extLst>
          </p:cNvPr>
          <p:cNvPicPr>
            <a:picLocks noChangeAspect="1"/>
          </p:cNvPicPr>
          <p:nvPr/>
        </p:nvPicPr>
        <p:blipFill rotWithShape="1">
          <a:blip r:embed="rId5">
            <a:extLst>
              <a:ext uri="{28A0092B-C50C-407E-A947-70E740481C1C}">
                <a14:useLocalDpi xmlns:a14="http://schemas.microsoft.com/office/drawing/2010/main" val="0"/>
              </a:ext>
            </a:extLst>
          </a:blip>
          <a:srcRect l="13566" t="632" r="10568" b="29879"/>
          <a:stretch/>
        </p:blipFill>
        <p:spPr>
          <a:xfrm>
            <a:off x="4627865" y="3753302"/>
            <a:ext cx="1526194" cy="2096892"/>
          </a:xfrm>
          <a:prstGeom prst="rect">
            <a:avLst/>
          </a:prstGeom>
          <a:ln w="6350">
            <a:noFill/>
          </a:ln>
        </p:spPr>
      </p:pic>
      <p:sp>
        <p:nvSpPr>
          <p:cNvPr id="14" name="Content Placeholder 2">
            <a:extLst>
              <a:ext uri="{FF2B5EF4-FFF2-40B4-BE49-F238E27FC236}">
                <a16:creationId xmlns:a16="http://schemas.microsoft.com/office/drawing/2014/main" id="{9BE0A7AB-80C5-8745-9F19-D499A2A01726}"/>
              </a:ext>
            </a:extLst>
          </p:cNvPr>
          <p:cNvSpPr txBox="1">
            <a:spLocks/>
          </p:cNvSpPr>
          <p:nvPr/>
        </p:nvSpPr>
        <p:spPr>
          <a:xfrm>
            <a:off x="6860705" y="1658676"/>
            <a:ext cx="4170150"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b="1" dirty="0">
                <a:solidFill>
                  <a:srgbClr val="000000"/>
                </a:solidFill>
              </a:rPr>
              <a:t>Follow Us</a:t>
            </a:r>
          </a:p>
          <a:p>
            <a:pPr marL="0" indent="0">
              <a:buFont typeface="Arial"/>
              <a:buNone/>
              <a:defRPr/>
            </a:pPr>
            <a:endParaRPr lang="en-US" dirty="0">
              <a:solidFill>
                <a:srgbClr val="000000"/>
              </a:solidFill>
            </a:endParaRPr>
          </a:p>
          <a:p>
            <a:pPr marL="0" indent="0">
              <a:buFont typeface="Arial"/>
              <a:buNone/>
              <a:defRPr/>
            </a:pPr>
            <a:endParaRPr lang="en-US" dirty="0">
              <a:solidFill>
                <a:srgbClr val="000000"/>
              </a:solidFill>
            </a:endParaRPr>
          </a:p>
        </p:txBody>
      </p:sp>
      <p:pic>
        <p:nvPicPr>
          <p:cNvPr id="15" name="Picture 3" descr="Twitter logo">
            <a:extLst>
              <a:ext uri="{FF2B5EF4-FFF2-40B4-BE49-F238E27FC236}">
                <a16:creationId xmlns:a16="http://schemas.microsoft.com/office/drawing/2014/main" id="{1F042E30-E3AA-3C4B-A8C8-DF9DE4E587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996872" y="2308489"/>
            <a:ext cx="775572" cy="62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22E1EC05-1415-DA46-9D95-14E3CB4FB752}"/>
              </a:ext>
            </a:extLst>
          </p:cNvPr>
          <p:cNvSpPr txBox="1">
            <a:spLocks noChangeArrowheads="1"/>
          </p:cNvSpPr>
          <p:nvPr/>
        </p:nvSpPr>
        <p:spPr bwMode="auto">
          <a:xfrm>
            <a:off x="8165272" y="2268849"/>
            <a:ext cx="278779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7"/>
              </a:rPr>
              <a:t>@LevelAccessA11y</a:t>
            </a:r>
            <a:endParaRPr lang="en-US" altLang="en-US" sz="2000" dirty="0">
              <a:solidFill>
                <a:srgbClr val="000000"/>
              </a:solidFill>
              <a:cs typeface="Arial" panose="020B0604020202020204" pitchFamily="34" charset="0"/>
            </a:endParaRPr>
          </a:p>
          <a:p>
            <a:pPr eaLnBrk="1" hangingPunct="1">
              <a:spcBef>
                <a:spcPct val="0"/>
              </a:spcBef>
              <a:buFontTx/>
              <a:buNone/>
            </a:pPr>
            <a:endParaRPr lang="en-US" altLang="en-US" sz="2000" dirty="0">
              <a:solidFill>
                <a:srgbClr val="000000"/>
              </a:solidFill>
              <a:cs typeface="Arial" panose="020B0604020202020204" pitchFamily="34" charset="0"/>
            </a:endParaRPr>
          </a:p>
        </p:txBody>
      </p:sp>
      <p:pic>
        <p:nvPicPr>
          <p:cNvPr id="19" name="Picture 18" descr="LinkedIn logo">
            <a:extLst>
              <a:ext uri="{FF2B5EF4-FFF2-40B4-BE49-F238E27FC236}">
                <a16:creationId xmlns:a16="http://schemas.microsoft.com/office/drawing/2014/main" id="{44ACD69E-0CE8-2747-BC91-7B04BD09D7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7076247" y="3224279"/>
            <a:ext cx="698451" cy="69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5A7DB30-C07D-A44D-8D23-9958B79927BD}"/>
              </a:ext>
            </a:extLst>
          </p:cNvPr>
          <p:cNvSpPr txBox="1">
            <a:spLocks noChangeArrowheads="1"/>
          </p:cNvSpPr>
          <p:nvPr/>
        </p:nvSpPr>
        <p:spPr bwMode="auto">
          <a:xfrm>
            <a:off x="8165272" y="3219561"/>
            <a:ext cx="26686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9"/>
              </a:rPr>
              <a:t>Level Access</a:t>
            </a:r>
            <a:endParaRPr lang="en-US" altLang="en-US" sz="2000" dirty="0">
              <a:solidFill>
                <a:srgbClr val="000000"/>
              </a:solidFill>
              <a:cs typeface="Arial" panose="020B0604020202020204" pitchFamily="34" charset="0"/>
            </a:endParaRPr>
          </a:p>
          <a:p>
            <a:pPr eaLnBrk="1" hangingPunct="1">
              <a:spcBef>
                <a:spcPct val="0"/>
              </a:spcBef>
              <a:buFontTx/>
              <a:buNone/>
            </a:pPr>
            <a:endParaRPr lang="en-US" altLang="en-US" sz="2000" dirty="0">
              <a:solidFill>
                <a:srgbClr val="000000"/>
              </a:solidFill>
              <a:cs typeface="Arial" panose="020B0604020202020204" pitchFamily="34" charset="0"/>
            </a:endParaRPr>
          </a:p>
        </p:txBody>
      </p:sp>
      <p:pic>
        <p:nvPicPr>
          <p:cNvPr id="23" name="Picture 7" descr="Facebook logo">
            <a:extLst>
              <a:ext uri="{FF2B5EF4-FFF2-40B4-BE49-F238E27FC236}">
                <a16:creationId xmlns:a16="http://schemas.microsoft.com/office/drawing/2014/main" id="{9D1AF510-19F5-2D48-8E03-B576C3D703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7076247" y="4173540"/>
            <a:ext cx="734829" cy="73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B60F20CF-6E69-D745-AE82-F29978E29395}"/>
              </a:ext>
            </a:extLst>
          </p:cNvPr>
          <p:cNvSpPr txBox="1">
            <a:spLocks noChangeArrowheads="1"/>
          </p:cNvSpPr>
          <p:nvPr/>
        </p:nvSpPr>
        <p:spPr bwMode="auto">
          <a:xfrm>
            <a:off x="8165272" y="4341627"/>
            <a:ext cx="2722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hlinkClick r:id="rId11"/>
              </a:rPr>
              <a:t>Level Access</a:t>
            </a:r>
            <a:endParaRPr lang="en-US" altLang="en-US" sz="2000" dirty="0"/>
          </a:p>
        </p:txBody>
      </p:sp>
      <p:pic>
        <p:nvPicPr>
          <p:cNvPr id="26" name="Picture 3" descr="WordPress logo">
            <a:extLst>
              <a:ext uri="{FF2B5EF4-FFF2-40B4-BE49-F238E27FC236}">
                <a16:creationId xmlns:a16="http://schemas.microsoft.com/office/drawing/2014/main" id="{591A8A79-E8EB-7F47-B75F-8EAF6EDF73E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7061960" y="5108576"/>
            <a:ext cx="848326" cy="848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13">
            <a:extLst>
              <a:ext uri="{FF2B5EF4-FFF2-40B4-BE49-F238E27FC236}">
                <a16:creationId xmlns:a16="http://schemas.microsoft.com/office/drawing/2014/main" id="{4C53482D-68FE-0747-AE8F-013C7ABC64F6}"/>
              </a:ext>
            </a:extLst>
          </p:cNvPr>
          <p:cNvSpPr txBox="1">
            <a:spLocks noChangeArrowheads="1"/>
          </p:cNvSpPr>
          <p:nvPr/>
        </p:nvSpPr>
        <p:spPr bwMode="auto">
          <a:xfrm>
            <a:off x="8165272" y="5332684"/>
            <a:ext cx="30529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2000" dirty="0">
                <a:solidFill>
                  <a:srgbClr val="000000"/>
                </a:solidFill>
                <a:cs typeface="Arial" panose="020B0604020202020204" pitchFamily="34" charset="0"/>
                <a:hlinkClick r:id="rId13"/>
              </a:rPr>
              <a:t>Level Access Blog</a:t>
            </a:r>
            <a:r>
              <a:rPr lang="en-US" altLang="en-US" sz="2000" dirty="0">
                <a:solidFill>
                  <a:srgbClr val="000000"/>
                </a:solidFill>
                <a:cs typeface="Arial" panose="020B0604020202020204" pitchFamily="34" charset="0"/>
              </a:rPr>
              <a:t> </a:t>
            </a:r>
          </a:p>
        </p:txBody>
      </p:sp>
      <p:sp>
        <p:nvSpPr>
          <p:cNvPr id="5" name="Slide Number Placeholder 4">
            <a:extLst>
              <a:ext uri="{FF2B5EF4-FFF2-40B4-BE49-F238E27FC236}">
                <a16:creationId xmlns:a16="http://schemas.microsoft.com/office/drawing/2014/main" id="{116CE7FF-B193-41EB-9C2E-F72EA76979BE}"/>
              </a:ext>
            </a:extLst>
          </p:cNvPr>
          <p:cNvSpPr>
            <a:spLocks noGrp="1"/>
          </p:cNvSpPr>
          <p:nvPr>
            <p:ph type="sldNum" sz="quarter" idx="4"/>
          </p:nvPr>
        </p:nvSpPr>
        <p:spPr/>
        <p:txBody>
          <a:bodyPr/>
          <a:lstStyle/>
          <a:p>
            <a:fld id="{2030EA8A-DA75-3443-B9EE-A63E33F4F203}" type="slidenum">
              <a:rPr lang="en-US" smtClean="0"/>
              <a:pPr/>
              <a:t>49</a:t>
            </a:fld>
            <a:endParaRPr lang="en-US"/>
          </a:p>
        </p:txBody>
      </p:sp>
      <p:sp>
        <p:nvSpPr>
          <p:cNvPr id="4" name="Footer Placeholder 3">
            <a:extLst>
              <a:ext uri="{FF2B5EF4-FFF2-40B4-BE49-F238E27FC236}">
                <a16:creationId xmlns:a16="http://schemas.microsoft.com/office/drawing/2014/main" id="{5E5612F8-D73F-4AB0-9D3D-DED6D50ABDC3}"/>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22" name="Rectangle 21">
            <a:extLst>
              <a:ext uri="{FF2B5EF4-FFF2-40B4-BE49-F238E27FC236}">
                <a16:creationId xmlns:a16="http://schemas.microsoft.com/office/drawing/2014/main" id="{86436DBE-0313-9147-AD65-64C78066E5C6}"/>
              </a:ext>
            </a:extLst>
          </p:cNvPr>
          <p:cNvSpPr/>
          <p:nvPr/>
        </p:nvSpPr>
        <p:spPr>
          <a:xfrm>
            <a:off x="810227" y="6093992"/>
            <a:ext cx="6169702" cy="307777"/>
          </a:xfrm>
          <a:prstGeom prst="rect">
            <a:avLst/>
          </a:prstGeom>
        </p:spPr>
        <p:txBody>
          <a:bodyPr wrap="none">
            <a:spAutoFit/>
          </a:bodyPr>
          <a:lstStyle/>
          <a:p>
            <a:r>
              <a:rPr lang="en-US" sz="1400" i="1" dirty="0">
                <a:solidFill>
                  <a:srgbClr val="000000"/>
                </a:solidFill>
                <a:latin typeface="Arial" panose="020B0604020202020204" pitchFamily="34" charset="0"/>
                <a:cs typeface="Arial" panose="020B0604020202020204" pitchFamily="34" charset="0"/>
              </a:rPr>
              <a:t>Slide Deck Available for Download at: </a:t>
            </a:r>
            <a:r>
              <a:rPr lang="en-US" sz="1400" i="1" dirty="0">
                <a:solidFill>
                  <a:srgbClr val="000000"/>
                </a:solidFill>
                <a:latin typeface="Arial" panose="020B0604020202020204" pitchFamily="34" charset="0"/>
                <a:cs typeface="Arial" panose="020B0604020202020204" pitchFamily="34" charset="0"/>
                <a:hlinkClick r:id="rId14"/>
              </a:rPr>
              <a:t>https://www.levelaccess.com/csun18/</a:t>
            </a:r>
            <a:endParaRPr lang="en-US" sz="1400" i="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986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Includification Best Practices</a:t>
            </a:r>
            <a:endParaRPr lang="en-US" dirty="0">
              <a:solidFill>
                <a:schemeClr val="tx1"/>
              </a:solidFill>
            </a:endParaRP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a:xfrm>
            <a:off x="812800" y="1644650"/>
            <a:ext cx="10682514" cy="4785179"/>
          </a:xfrm>
        </p:spPr>
        <p:txBody>
          <a:bodyPr vert="horz" lIns="91440" tIns="45720" rIns="91440" bIns="45720" rtlCol="0" anchor="t">
            <a:noAutofit/>
          </a:bodyPr>
          <a:lstStyle/>
          <a:p>
            <a:pPr>
              <a:lnSpc>
                <a:spcPct val="100000"/>
              </a:lnSpc>
            </a:pPr>
            <a:r>
              <a:rPr lang="en-US" sz="2400" dirty="0"/>
              <a:t>Best practices are broken apart into </a:t>
            </a:r>
            <a:br>
              <a:rPr lang="en-US" sz="2400" dirty="0"/>
            </a:br>
            <a:r>
              <a:rPr lang="en-US" sz="2400" dirty="0"/>
              <a:t>four sections:</a:t>
            </a:r>
          </a:p>
          <a:p>
            <a:pPr lvl="1">
              <a:lnSpc>
                <a:spcPct val="100000"/>
              </a:lnSpc>
            </a:pPr>
            <a:r>
              <a:rPr lang="en-US" sz="2000" dirty="0"/>
              <a:t>Mobility</a:t>
            </a:r>
          </a:p>
          <a:p>
            <a:pPr lvl="1">
              <a:lnSpc>
                <a:spcPct val="100000"/>
              </a:lnSpc>
            </a:pPr>
            <a:r>
              <a:rPr lang="en-US" sz="2000" dirty="0"/>
              <a:t>Visual</a:t>
            </a:r>
          </a:p>
          <a:p>
            <a:pPr lvl="1">
              <a:lnSpc>
                <a:spcPct val="100000"/>
              </a:lnSpc>
            </a:pPr>
            <a:r>
              <a:rPr lang="en-US" sz="2000" dirty="0"/>
              <a:t>Hearing</a:t>
            </a:r>
          </a:p>
          <a:p>
            <a:pPr lvl="1">
              <a:lnSpc>
                <a:spcPct val="100000"/>
              </a:lnSpc>
            </a:pPr>
            <a:r>
              <a:rPr lang="en-US" sz="2000" dirty="0"/>
              <a:t>Cognitive</a:t>
            </a:r>
          </a:p>
          <a:p>
            <a:pPr>
              <a:lnSpc>
                <a:spcPct val="100000"/>
              </a:lnSpc>
            </a:pPr>
            <a:r>
              <a:rPr lang="en-US" sz="2400" dirty="0"/>
              <a:t>From there, each section has best practices </a:t>
            </a:r>
            <a:br>
              <a:rPr lang="en-US" sz="2400" dirty="0"/>
            </a:br>
            <a:r>
              <a:rPr lang="en-US" sz="2400" dirty="0"/>
              <a:t>divided based on implementation difficulty</a:t>
            </a:r>
          </a:p>
          <a:p>
            <a:pPr lvl="1">
              <a:lnSpc>
                <a:spcPct val="100000"/>
              </a:lnSpc>
            </a:pPr>
            <a:r>
              <a:rPr lang="en-US" sz="2000" dirty="0"/>
              <a:t>First Tier (Level 1)</a:t>
            </a:r>
          </a:p>
          <a:p>
            <a:pPr lvl="1">
              <a:lnSpc>
                <a:spcPct val="100000"/>
              </a:lnSpc>
            </a:pPr>
            <a:r>
              <a:rPr lang="en-US" sz="2000" dirty="0"/>
              <a:t>Second Tier (Level 2)</a:t>
            </a:r>
          </a:p>
          <a:p>
            <a:pPr lvl="1">
              <a:lnSpc>
                <a:spcPct val="100000"/>
              </a:lnSpc>
            </a:pPr>
            <a:r>
              <a:rPr lang="en-US" sz="2000" dirty="0"/>
              <a:t>Third Tier (Level 3)</a:t>
            </a:r>
          </a:p>
          <a:p>
            <a:pPr>
              <a:lnSpc>
                <a:spcPct val="100000"/>
              </a:lnSpc>
            </a:pPr>
            <a:endParaRPr lang="en-US" sz="2400" dirty="0"/>
          </a:p>
        </p:txBody>
      </p:sp>
      <p:pic>
        <p:nvPicPr>
          <p:cNvPr id="7" name="Picture 7" descr="Neir Automata screenshot of the main character facing an enemy boss">
            <a:extLst>
              <a:ext uri="{FF2B5EF4-FFF2-40B4-BE49-F238E27FC236}">
                <a16:creationId xmlns:a16="http://schemas.microsoft.com/office/drawing/2014/main" id="{F1FF9B2C-4C07-4A6C-8BE9-DFC357F8D065}"/>
              </a:ext>
            </a:extLst>
          </p:cNvPr>
          <p:cNvPicPr>
            <a:picLocks noChangeAspect="1"/>
          </p:cNvPicPr>
          <p:nvPr/>
        </p:nvPicPr>
        <p:blipFill>
          <a:blip r:embed="rId2"/>
          <a:stretch>
            <a:fillRect/>
          </a:stretch>
        </p:blipFill>
        <p:spPr>
          <a:xfrm>
            <a:off x="7271657" y="1891392"/>
            <a:ext cx="4371308" cy="328158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5</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62617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10"/>
            <a:ext cx="10515600" cy="637198"/>
          </a:xfrm>
        </p:spPr>
        <p:txBody>
          <a:bodyPr anchor="b"/>
          <a:lstStyle/>
          <a:p>
            <a:r>
              <a:rPr lang="en-US" b="0" dirty="0"/>
              <a:t>Includification Best Practices: Mobility</a:t>
            </a: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US" dirty="0"/>
              <a:t>Mobility best practices talks about how to make your game more accessible to gamers with physical disabilities</a:t>
            </a:r>
          </a:p>
          <a:p>
            <a:r>
              <a:rPr lang="en-US" dirty="0"/>
              <a:t>This includes:</a:t>
            </a:r>
          </a:p>
          <a:p>
            <a:pPr lvl="1"/>
            <a:r>
              <a:rPr lang="en-US" dirty="0" err="1"/>
              <a:t>Remappable</a:t>
            </a:r>
            <a:r>
              <a:rPr lang="en-US" dirty="0"/>
              <a:t> Keys</a:t>
            </a:r>
          </a:p>
          <a:p>
            <a:pPr lvl="1"/>
            <a:r>
              <a:rPr lang="en-US" dirty="0"/>
              <a:t>Camera Controls</a:t>
            </a:r>
          </a:p>
          <a:p>
            <a:pPr lvl="1"/>
            <a:r>
              <a:rPr lang="en-US" dirty="0"/>
              <a:t>Movable UI</a:t>
            </a:r>
          </a:p>
          <a:p>
            <a:pPr lvl="1"/>
            <a:r>
              <a:rPr lang="en-US" dirty="0"/>
              <a:t>Input Supports</a:t>
            </a:r>
          </a:p>
          <a:p>
            <a:endParaRPr lang="en-US" dirty="0"/>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6</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869912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Deep Dive: Camera Controls </a:t>
            </a:r>
            <a:endParaRPr lang="en-US" dirty="0">
              <a:solidFill>
                <a:schemeClr val="tx1"/>
              </a:solidFill>
            </a:endParaRPr>
          </a:p>
        </p:txBody>
      </p:sp>
      <p:sp>
        <p:nvSpPr>
          <p:cNvPr id="6" name="Subtitle 5" hidden="1"/>
          <p:cNvSpPr>
            <a:spLocks noGrp="1"/>
          </p:cNvSpPr>
          <p:nvPr>
            <p:ph type="subTitle" idx="10"/>
          </p:nvPr>
        </p:nvSpPr>
        <p:spPr/>
        <p:txBody>
          <a:bodyPr>
            <a:noAutofit/>
          </a:bodyPr>
          <a:lstStyle/>
          <a:p>
            <a:endParaRPr lang="en-US"/>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Open-world games are ones where an avatar is exploring in three dimensions. This includes MMOs and first-person shooter games.</a:t>
            </a:r>
          </a:p>
          <a:p>
            <a:r>
              <a:rPr lang="en-US" dirty="0"/>
              <a:t>These games generally require two core camera movements: character movement and camera movement</a:t>
            </a:r>
          </a:p>
          <a:p>
            <a:r>
              <a:rPr lang="en-US" dirty="0"/>
              <a:t>Precise joystick movement can be troublesome, let alone doubling that requirement with character movement</a:t>
            </a:r>
          </a:p>
          <a:p>
            <a:r>
              <a:rPr lang="en-US" dirty="0"/>
              <a:t>This is a required mechanic for open world, as without it, then an avatar can only move based on their viewpoint (i.e. straight ahead)</a:t>
            </a:r>
          </a:p>
          <a:p>
            <a:endParaRPr lang="en-US" dirty="0"/>
          </a:p>
          <a:p>
            <a:pPr marL="0" indent="0">
              <a:buNone/>
            </a:pPr>
            <a:r>
              <a:rPr lang="en-US" b="1" dirty="0"/>
              <a:t>Objective</a:t>
            </a:r>
            <a:r>
              <a:rPr lang="en-US" dirty="0"/>
              <a:t>: Comfortable movement for both gamers that can make large movement across the screen or small, precise movements.</a:t>
            </a:r>
          </a:p>
        </p:txBody>
      </p:sp>
      <p:sp>
        <p:nvSpPr>
          <p:cNvPr id="5" name="Slide Number Placeholder 4"/>
          <p:cNvSpPr>
            <a:spLocks noGrp="1"/>
          </p:cNvSpPr>
          <p:nvPr>
            <p:ph type="sldNum" sz="quarter" idx="4"/>
          </p:nvPr>
        </p:nvSpPr>
        <p:spPr/>
        <p:txBody>
          <a:bodyPr/>
          <a:lstStyle/>
          <a:p>
            <a:fld id="{2030EA8A-DA75-3443-B9EE-A63E33F4F203}" type="slidenum">
              <a:rPr lang="en-US" smtClean="0"/>
              <a:pPr/>
              <a:t>7</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920030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30DCE54-C30D-2649-93D9-D1E10CB373F1}"/>
              </a:ext>
            </a:extLst>
          </p:cNvPr>
          <p:cNvSpPr>
            <a:spLocks noGrp="1"/>
          </p:cNvSpPr>
          <p:nvPr>
            <p:ph type="title"/>
          </p:nvPr>
        </p:nvSpPr>
        <p:spPr/>
        <p:txBody>
          <a:bodyPr/>
          <a:lstStyle/>
          <a:p>
            <a:r>
              <a:rPr lang="en-US" dirty="0"/>
              <a:t>Screen shot of Player Unknown Battlegrounds (PUBG) video game</a:t>
            </a:r>
          </a:p>
        </p:txBody>
      </p:sp>
      <p:sp>
        <p:nvSpPr>
          <p:cNvPr id="5" name="Subtitle 4" hidden="1">
            <a:extLst>
              <a:ext uri="{FF2B5EF4-FFF2-40B4-BE49-F238E27FC236}">
                <a16:creationId xmlns:a16="http://schemas.microsoft.com/office/drawing/2014/main" id="{A77CFC8D-1B8D-CC42-B834-0BE753449904}"/>
              </a:ext>
            </a:extLst>
          </p:cNvPr>
          <p:cNvSpPr>
            <a:spLocks noGrp="1"/>
          </p:cNvSpPr>
          <p:nvPr>
            <p:ph type="subTitle" idx="10"/>
          </p:nvPr>
        </p:nvSpPr>
        <p:spPr/>
        <p:txBody>
          <a:bodyPr/>
          <a:lstStyle/>
          <a:p>
            <a:endParaRPr lang="en-US"/>
          </a:p>
        </p:txBody>
      </p:sp>
      <p:sp>
        <p:nvSpPr>
          <p:cNvPr id="3" name="Footer Placeholder 2" hidden="1">
            <a:extLst>
              <a:ext uri="{FF2B5EF4-FFF2-40B4-BE49-F238E27FC236}">
                <a16:creationId xmlns:a16="http://schemas.microsoft.com/office/drawing/2014/main" id="{961F4DAD-9A4E-5049-BCBD-13E2951A617A}"/>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4" name="Slide Number Placeholder 3" hidden="1">
            <a:extLst>
              <a:ext uri="{FF2B5EF4-FFF2-40B4-BE49-F238E27FC236}">
                <a16:creationId xmlns:a16="http://schemas.microsoft.com/office/drawing/2014/main" id="{B55B41BB-14C3-F640-80C4-82A412868147}"/>
              </a:ext>
            </a:extLst>
          </p:cNvPr>
          <p:cNvSpPr>
            <a:spLocks noGrp="1"/>
          </p:cNvSpPr>
          <p:nvPr>
            <p:ph type="sldNum" sz="quarter" idx="4"/>
          </p:nvPr>
        </p:nvSpPr>
        <p:spPr/>
        <p:txBody>
          <a:bodyPr/>
          <a:lstStyle/>
          <a:p>
            <a:fld id="{2030EA8A-DA75-3443-B9EE-A63E33F4F203}" type="slidenum">
              <a:rPr lang="en-US" smtClean="0"/>
              <a:pPr/>
              <a:t>8</a:t>
            </a:fld>
            <a:endParaRPr lang="en-US"/>
          </a:p>
        </p:txBody>
      </p:sp>
      <p:pic>
        <p:nvPicPr>
          <p:cNvPr id="7" name="Picture 9" descr="Third-person view character running through an abandoned town in Player Unknown Battlegrounds (PUBG) video game. ">
            <a:extLst>
              <a:ext uri="{FF2B5EF4-FFF2-40B4-BE49-F238E27FC236}">
                <a16:creationId xmlns:a16="http://schemas.microsoft.com/office/drawing/2014/main" id="{5B77F8A4-C25E-364C-BB6D-B6C30468F69A}"/>
              </a:ext>
            </a:extLst>
          </p:cNvPr>
          <p:cNvPicPr>
            <a:picLocks noChangeAspect="1"/>
          </p:cNvPicPr>
          <p:nvPr/>
        </p:nvPicPr>
        <p:blipFill>
          <a:blip r:embed="rId2"/>
          <a:stretch>
            <a:fillRect/>
          </a:stretch>
        </p:blipFill>
        <p:spPr>
          <a:xfrm>
            <a:off x="4763" y="14288"/>
            <a:ext cx="12180495" cy="6847087"/>
          </a:xfrm>
          <a:prstGeom prst="rect">
            <a:avLst/>
          </a:prstGeom>
        </p:spPr>
      </p:pic>
    </p:spTree>
    <p:extLst>
      <p:ext uri="{BB962C8B-B14F-4D97-AF65-F5344CB8AC3E}">
        <p14:creationId xmlns:p14="http://schemas.microsoft.com/office/powerpoint/2010/main" val="3555161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5BFCAE5-3A52-8A41-A194-C347D4179453}"/>
              </a:ext>
            </a:extLst>
          </p:cNvPr>
          <p:cNvSpPr>
            <a:spLocks noGrp="1"/>
          </p:cNvSpPr>
          <p:nvPr>
            <p:ph type="title"/>
          </p:nvPr>
        </p:nvSpPr>
        <p:spPr/>
        <p:txBody>
          <a:bodyPr/>
          <a:lstStyle/>
          <a:p>
            <a:r>
              <a:rPr lang="en-US" b="0" dirty="0"/>
              <a:t>First-person view screen shot</a:t>
            </a:r>
            <a:endParaRPr lang="en-US" dirty="0"/>
          </a:p>
        </p:txBody>
      </p:sp>
      <p:sp>
        <p:nvSpPr>
          <p:cNvPr id="5" name="Subtitle 4" hidden="1">
            <a:extLst>
              <a:ext uri="{FF2B5EF4-FFF2-40B4-BE49-F238E27FC236}">
                <a16:creationId xmlns:a16="http://schemas.microsoft.com/office/drawing/2014/main" id="{2AEBC923-0EB2-8D45-AD48-7C080B68762A}"/>
              </a:ext>
            </a:extLst>
          </p:cNvPr>
          <p:cNvSpPr>
            <a:spLocks noGrp="1"/>
          </p:cNvSpPr>
          <p:nvPr>
            <p:ph type="subTitle" idx="10"/>
          </p:nvPr>
        </p:nvSpPr>
        <p:spPr/>
        <p:txBody>
          <a:bodyPr/>
          <a:lstStyle/>
          <a:p>
            <a:endParaRPr lang="en-US"/>
          </a:p>
        </p:txBody>
      </p:sp>
      <p:sp>
        <p:nvSpPr>
          <p:cNvPr id="3" name="Footer Placeholder 2" hidden="1">
            <a:extLst>
              <a:ext uri="{FF2B5EF4-FFF2-40B4-BE49-F238E27FC236}">
                <a16:creationId xmlns:a16="http://schemas.microsoft.com/office/drawing/2014/main" id="{00368EC4-7CE5-F646-BF5D-63402E998D5D}"/>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4" name="Slide Number Placeholder 3" hidden="1">
            <a:extLst>
              <a:ext uri="{FF2B5EF4-FFF2-40B4-BE49-F238E27FC236}">
                <a16:creationId xmlns:a16="http://schemas.microsoft.com/office/drawing/2014/main" id="{B7950ADC-7233-B34B-80EB-F3FBDC5B04A7}"/>
              </a:ext>
            </a:extLst>
          </p:cNvPr>
          <p:cNvSpPr>
            <a:spLocks noGrp="1"/>
          </p:cNvSpPr>
          <p:nvPr>
            <p:ph type="sldNum" sz="quarter" idx="4"/>
          </p:nvPr>
        </p:nvSpPr>
        <p:spPr/>
        <p:txBody>
          <a:bodyPr/>
          <a:lstStyle/>
          <a:p>
            <a:fld id="{2030EA8A-DA75-3443-B9EE-A63E33F4F203}" type="slidenum">
              <a:rPr lang="en-US" smtClean="0"/>
              <a:pPr/>
              <a:t>9</a:t>
            </a:fld>
            <a:endParaRPr lang="en-US"/>
          </a:p>
        </p:txBody>
      </p:sp>
      <p:pic>
        <p:nvPicPr>
          <p:cNvPr id="6" name="Picture 10" descr="First-person view character crouching inside a room in Player Unknown Battlegrounds (PUBG) video game. ">
            <a:extLst>
              <a:ext uri="{FF2B5EF4-FFF2-40B4-BE49-F238E27FC236}">
                <a16:creationId xmlns:a16="http://schemas.microsoft.com/office/drawing/2014/main" id="{E7E45B79-819E-C940-8CE6-4ACD3F122D49}"/>
              </a:ext>
            </a:extLst>
          </p:cNvPr>
          <p:cNvPicPr>
            <a:picLocks noChangeAspect="1"/>
          </p:cNvPicPr>
          <p:nvPr/>
        </p:nvPicPr>
        <p:blipFill>
          <a:blip r:embed="rId2"/>
          <a:stretch>
            <a:fillRect/>
          </a:stretch>
        </p:blipFill>
        <p:spPr>
          <a:xfrm>
            <a:off x="-84010" y="-21771"/>
            <a:ext cx="12396206" cy="6894285"/>
          </a:xfrm>
          <a:prstGeom prst="rect">
            <a:avLst/>
          </a:prstGeom>
        </p:spPr>
      </p:pic>
    </p:spTree>
    <p:extLst>
      <p:ext uri="{BB962C8B-B14F-4D97-AF65-F5344CB8AC3E}">
        <p14:creationId xmlns:p14="http://schemas.microsoft.com/office/powerpoint/2010/main" val="4189947406"/>
      </p:ext>
    </p:extLst>
  </p:cSld>
  <p:clrMapOvr>
    <a:masterClrMapping/>
  </p:clrMapOvr>
</p:sld>
</file>

<file path=ppt/theme/theme1.xml><?xml version="1.0" encoding="utf-8"?>
<a:theme xmlns:a="http://schemas.openxmlformats.org/drawingml/2006/main" name="CSUNGameAccessibilityTemplate">
  <a:themeElements>
    <a:clrScheme name="Custom 2">
      <a:dk1>
        <a:srgbClr val="585858"/>
      </a:dk1>
      <a:lt1>
        <a:srgbClr val="FFFFFF"/>
      </a:lt1>
      <a:dk2>
        <a:srgbClr val="6B2B81"/>
      </a:dk2>
      <a:lt2>
        <a:srgbClr val="999999"/>
      </a:lt2>
      <a:accent1>
        <a:srgbClr val="552C9F"/>
      </a:accent1>
      <a:accent2>
        <a:srgbClr val="3359EC"/>
      </a:accent2>
      <a:accent3>
        <a:srgbClr val="5CD344"/>
      </a:accent3>
      <a:accent4>
        <a:srgbClr val="C11FE8"/>
      </a:accent4>
      <a:accent5>
        <a:srgbClr val="080281"/>
      </a:accent5>
      <a:accent6>
        <a:srgbClr val="EF6B11"/>
      </a:accent6>
      <a:hlink>
        <a:srgbClr val="2F10EA"/>
      </a:hlink>
      <a:folHlink>
        <a:srgbClr val="C90B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6_9 Wide Final 2017" id="{5E82BE3C-AC6F-6545-8AAB-6FB0F6A3B79B}" vid="{5FA931DE-2EE0-D84F-8BDD-B0C346B93F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2137</Words>
  <Application>Microsoft Macintosh PowerPoint</Application>
  <PresentationFormat>Widescreen</PresentationFormat>
  <Paragraphs>347</Paragraphs>
  <Slides>49</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ＭＳ Ｐゴシック</vt:lpstr>
      <vt:lpstr>Arial</vt:lpstr>
      <vt:lpstr>Arial Black</vt:lpstr>
      <vt:lpstr>Arial Regular</vt:lpstr>
      <vt:lpstr>Calibri</vt:lpstr>
      <vt:lpstr>CSUNGameAccessibilityTemplate</vt:lpstr>
      <vt:lpstr>Be L33T: Accessibility in Game Development</vt:lpstr>
      <vt:lpstr>Agenda</vt:lpstr>
      <vt:lpstr>Includification</vt:lpstr>
      <vt:lpstr>What is Includification</vt:lpstr>
      <vt:lpstr>Includification Best Practices</vt:lpstr>
      <vt:lpstr>Includification Best Practices: Mobility</vt:lpstr>
      <vt:lpstr>Deep Dive: Camera Controls </vt:lpstr>
      <vt:lpstr>Screen shot of Player Unknown Battlegrounds (PUBG) video game</vt:lpstr>
      <vt:lpstr>First-person view screen shot</vt:lpstr>
      <vt:lpstr>First- vs Third-Person View</vt:lpstr>
      <vt:lpstr>Camera Auto-Follow</vt:lpstr>
      <vt:lpstr>Deep Dive: Camera Controls</vt:lpstr>
      <vt:lpstr>Includification Best Practices: Visual</vt:lpstr>
      <vt:lpstr>Deep Dive: Enemy Marking </vt:lpstr>
      <vt:lpstr>Deep Dive: Enemy Marking</vt:lpstr>
      <vt:lpstr>Visual Symbols</vt:lpstr>
      <vt:lpstr>Raid Icons</vt:lpstr>
      <vt:lpstr>Includification Best Practices: Auditory</vt:lpstr>
      <vt:lpstr>Deep Dive: Subtitles vs Closed Captioning </vt:lpstr>
      <vt:lpstr>Subtitles</vt:lpstr>
      <vt:lpstr>Closed Captioning</vt:lpstr>
      <vt:lpstr>Includification Best Practices: Cognitive</vt:lpstr>
      <vt:lpstr>Deep Dive: Training Levels</vt:lpstr>
      <vt:lpstr>Deep Dive: Screen Shot</vt:lpstr>
      <vt:lpstr>Mode 1: Training vs Non-Combative NPCs</vt:lpstr>
      <vt:lpstr>Mode 2: Training vs Combative NPCs </vt:lpstr>
      <vt:lpstr>Mode 3: Custom Games</vt:lpstr>
      <vt:lpstr>Universal Design</vt:lpstr>
      <vt:lpstr>Mobile Gaming</vt:lpstr>
      <vt:lpstr>State of Mobile Gaming</vt:lpstr>
      <vt:lpstr>Best Practices Overview</vt:lpstr>
      <vt:lpstr>Mobile Gaming: One-Switch Games</vt:lpstr>
      <vt:lpstr>Mobile Gaming: Accessible Puzzle Games</vt:lpstr>
      <vt:lpstr>Mobile Gaming: Puzzle Fighter Comparison</vt:lpstr>
      <vt:lpstr>Mobile Gaming – Quick Tests</vt:lpstr>
      <vt:lpstr>Biggest Accessibility Issues</vt:lpstr>
      <vt:lpstr>Biggest Accessibility Issues Observed</vt:lpstr>
      <vt:lpstr>Biggest Accessibility Issues: Remapping</vt:lpstr>
      <vt:lpstr>Biggest Accessibility Issues: Narration</vt:lpstr>
      <vt:lpstr>AbleGamers Player Panels</vt:lpstr>
      <vt:lpstr>VR/AR Gaming, CVAA, and Ending Notes</vt:lpstr>
      <vt:lpstr>Virtual/Augmented Reality Gaming</vt:lpstr>
      <vt:lpstr>CVAA</vt:lpstr>
      <vt:lpstr>CVAA – Current Status in Games</vt:lpstr>
      <vt:lpstr>CVAA – Predications</vt:lpstr>
      <vt:lpstr>Ending Note – The Need for Play</vt:lpstr>
      <vt:lpstr>Accessible Game Resources</vt:lpstr>
      <vt:lpstr>Questions?  </vt:lpstr>
      <vt:lpstr>Thank You!</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 l33t: accessibility in game development</dc:title>
  <cp:lastModifiedBy>Kristin Heineman</cp:lastModifiedBy>
  <cp:revision>30</cp:revision>
  <dcterms:modified xsi:type="dcterms:W3CDTF">2018-03-21T19:50:27Z</dcterms:modified>
</cp:coreProperties>
</file>